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12192000"/>
  <p:embeddedFontLst>
    <p:embeddedFont>
      <p:font typeface="MiSans" panose="02010600030101010101" charset="-122"/>
      <p:regular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60"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7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5.jp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4.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4.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5-d3jn7j8s8jdo4os5dj40.jpg"/>
          <p:cNvPicPr>
            <a:picLocks noChangeAspect="1"/>
          </p:cNvPicPr>
          <p:nvPr/>
        </p:nvPicPr>
        <p:blipFill>
          <a:blip r:embed="rId4"/>
          <a:srcRect t="83" b="83"/>
          <a:stretch/>
        </p:blipFill>
        <p:spPr>
          <a:xfrm>
            <a:off x="0" y="0"/>
            <a:ext cx="12192000" cy="6858000"/>
          </a:xfrm>
          <a:prstGeom prst="rect">
            <a:avLst/>
          </a:prstGeom>
        </p:spPr>
      </p:pic>
      <p:pic>
        <p:nvPicPr>
          <p:cNvPr id="3" name="Image 1" descr="https://kimi-img.moonshot.cn/pub/slides/slides_tmpl/image/25-10-09-16:35:24-d3jn7j0s8jdo4os5diug.jpg"/>
          <p:cNvPicPr>
            <a:picLocks noChangeAspect="1"/>
          </p:cNvPicPr>
          <p:nvPr/>
        </p:nvPicPr>
        <p:blipFill>
          <a:blip r:embed="rId5"/>
          <a:stretch>
            <a:fillRect/>
          </a:stretch>
        </p:blipFill>
        <p:spPr>
          <a:xfrm>
            <a:off x="629920" y="1707515"/>
            <a:ext cx="4963160" cy="332740"/>
          </a:xfrm>
          <a:prstGeom prst="rect">
            <a:avLst/>
          </a:prstGeom>
        </p:spPr>
      </p:pic>
      <p:sp>
        <p:nvSpPr>
          <p:cNvPr id="4" name="Shape 0"/>
          <p:cNvSpPr/>
          <p:nvPr/>
        </p:nvSpPr>
        <p:spPr>
          <a:xfrm>
            <a:off x="626745" y="6134418"/>
            <a:ext cx="4345305" cy="220980"/>
          </a:xfrm>
          <a:prstGeom prst="rect">
            <a:avLst/>
          </a:prstGeom>
          <a:solidFill>
            <a:srgbClr val="000000">
              <a:alpha val="0"/>
            </a:srgbClr>
          </a:solidFill>
          <a:ln/>
        </p:spPr>
      </p:sp>
      <p:sp>
        <p:nvSpPr>
          <p:cNvPr id="5" name="Text 1"/>
          <p:cNvSpPr/>
          <p:nvPr/>
        </p:nvSpPr>
        <p:spPr>
          <a:xfrm>
            <a:off x="626745" y="6134418"/>
            <a:ext cx="4345305" cy="220980"/>
          </a:xfrm>
          <a:prstGeom prst="rect">
            <a:avLst/>
          </a:prstGeom>
          <a:noFill/>
          <a:ln/>
        </p:spPr>
        <p:txBody>
          <a:bodyPr wrap="square" lIns="0" tIns="0" rIns="0" bIns="0" rtlCol="0" anchor="t"/>
          <a:lstStyle/>
          <a:p>
            <a:pPr>
              <a:lnSpc>
                <a:spcPct val="90000"/>
              </a:lnSpc>
            </a:pPr>
            <a:r>
              <a:rPr lang="en-US" sz="1600" dirty="0">
                <a:solidFill>
                  <a:srgbClr val="000000"/>
                </a:solidFill>
                <a:latin typeface="MiSans" pitchFamily="34" charset="0"/>
                <a:ea typeface="MiSans" pitchFamily="34" charset="-122"/>
                <a:cs typeface="MiSans" pitchFamily="34" charset="-120"/>
              </a:rPr>
              <a:t>汇报人：Kimi AI</a:t>
            </a:r>
            <a:endParaRPr lang="en-US" sz="1600" dirty="0"/>
          </a:p>
        </p:txBody>
      </p:sp>
      <p:sp>
        <p:nvSpPr>
          <p:cNvPr id="6" name="Text 2"/>
          <p:cNvSpPr/>
          <p:nvPr/>
        </p:nvSpPr>
        <p:spPr>
          <a:xfrm>
            <a:off x="7240270" y="6099810"/>
            <a:ext cx="3091815" cy="279400"/>
          </a:xfrm>
          <a:prstGeom prst="rect">
            <a:avLst/>
          </a:prstGeom>
          <a:noFill/>
          <a:ln/>
        </p:spPr>
        <p:txBody>
          <a:bodyPr wrap="square" lIns="0" tIns="0" rIns="0" bIns="0" rtlCol="0" anchor="t">
            <a:spAutoFit/>
          </a:bodyPr>
          <a:lstStyle/>
          <a:p>
            <a:pPr algn="r">
              <a:lnSpc>
                <a:spcPct val="90000"/>
              </a:lnSpc>
            </a:pPr>
            <a:r>
              <a:rPr lang="en-US" sz="1600" dirty="0">
                <a:solidFill>
                  <a:srgbClr val="000000"/>
                </a:solidFill>
                <a:latin typeface="MiSans" pitchFamily="34" charset="0"/>
                <a:ea typeface="MiSans" pitchFamily="34" charset="-122"/>
                <a:cs typeface="MiSans" pitchFamily="34" charset="-120"/>
              </a:rPr>
              <a:t>汇报日期：2025/05/05</a:t>
            </a:r>
            <a:endParaRPr lang="en-US" sz="1600" dirty="0"/>
          </a:p>
        </p:txBody>
      </p:sp>
      <p:sp>
        <p:nvSpPr>
          <p:cNvPr id="7" name="Shape 3"/>
          <p:cNvSpPr/>
          <p:nvPr/>
        </p:nvSpPr>
        <p:spPr>
          <a:xfrm>
            <a:off x="11381644" y="559691"/>
            <a:ext cx="209306" cy="42231"/>
          </a:xfrm>
          <a:prstGeom prst="rect">
            <a:avLst/>
          </a:prstGeom>
          <a:solidFill>
            <a:srgbClr val="000000"/>
          </a:solidFill>
          <a:ln w="19050">
            <a:solidFill>
              <a:srgbClr val="000000"/>
            </a:solidFill>
            <a:prstDash val="solid"/>
          </a:ln>
        </p:spPr>
      </p:sp>
      <p:sp>
        <p:nvSpPr>
          <p:cNvPr id="8" name="Text 4"/>
          <p:cNvSpPr/>
          <p:nvPr/>
        </p:nvSpPr>
        <p:spPr>
          <a:xfrm>
            <a:off x="11381644" y="55969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11381644" y="656665"/>
            <a:ext cx="209306" cy="42231"/>
          </a:xfrm>
          <a:prstGeom prst="rect">
            <a:avLst/>
          </a:prstGeom>
          <a:solidFill>
            <a:srgbClr val="000000"/>
          </a:solidFill>
          <a:ln w="19050">
            <a:solidFill>
              <a:srgbClr val="000000"/>
            </a:solidFill>
            <a:prstDash val="solid"/>
          </a:ln>
        </p:spPr>
      </p:sp>
      <p:sp>
        <p:nvSpPr>
          <p:cNvPr id="10" name="Text 6"/>
          <p:cNvSpPr/>
          <p:nvPr/>
        </p:nvSpPr>
        <p:spPr>
          <a:xfrm>
            <a:off x="11381644" y="65666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11381644" y="753639"/>
            <a:ext cx="209306" cy="42231"/>
          </a:xfrm>
          <a:prstGeom prst="rect">
            <a:avLst/>
          </a:prstGeom>
          <a:solidFill>
            <a:srgbClr val="000000"/>
          </a:solidFill>
          <a:ln w="19050">
            <a:solidFill>
              <a:srgbClr val="000000"/>
            </a:solidFill>
            <a:prstDash val="solid"/>
          </a:ln>
        </p:spPr>
      </p:sp>
      <p:sp>
        <p:nvSpPr>
          <p:cNvPr id="12" name="Text 8"/>
          <p:cNvSpPr/>
          <p:nvPr/>
        </p:nvSpPr>
        <p:spPr>
          <a:xfrm>
            <a:off x="11381644" y="75363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sp>
      <p:sp>
        <p:nvSpPr>
          <p:cNvPr id="14" name="Text 10"/>
          <p:cNvSpPr/>
          <p:nvPr/>
        </p:nvSpPr>
        <p:spPr>
          <a:xfrm>
            <a:off x="617220" y="2134235"/>
            <a:ext cx="7715885" cy="1527810"/>
          </a:xfrm>
          <a:prstGeom prst="rect">
            <a:avLst/>
          </a:prstGeom>
          <a:noFill/>
          <a:ln/>
        </p:spPr>
        <p:txBody>
          <a:bodyPr wrap="square" lIns="0" tIns="0" rIns="0" bIns="0" rtlCol="0" anchor="t"/>
          <a:lstStyle/>
          <a:p>
            <a:pPr>
              <a:lnSpc>
                <a:spcPct val="100000"/>
              </a:lnSpc>
            </a:pPr>
            <a:r>
              <a:rPr lang="en-US" sz="4400" b="1" dirty="0">
                <a:solidFill>
                  <a:srgbClr val="000000"/>
                </a:solidFill>
                <a:latin typeface="MiSans" pitchFamily="34" charset="0"/>
                <a:ea typeface="MiSans" pitchFamily="34" charset="-122"/>
                <a:cs typeface="MiSans" pitchFamily="34" charset="-120"/>
              </a:rPr>
              <a:t>多端大模型统一平台测试全景</a:t>
            </a:r>
            <a:endParaRPr lang="en-US" sz="1600" dirty="0"/>
          </a:p>
        </p:txBody>
      </p:sp>
      <p:pic>
        <p:nvPicPr>
          <p:cNvPr id="15" name="Image 2" descr="https://kimi-img.moonshot.cn/pub/slides/slides_tmpl/image/25-10-09-16:35:24-d3jn7j0s8jdo4os5diug.jpg"/>
          <p:cNvPicPr>
            <a:picLocks noChangeAspect="1"/>
          </p:cNvPicPr>
          <p:nvPr/>
        </p:nvPicPr>
        <p:blipFill>
          <a:blip r:embed="rId5"/>
          <a:stretch>
            <a:fillRect/>
          </a:stretch>
        </p:blipFill>
        <p:spPr>
          <a:xfrm rot="5400000">
            <a:off x="10291445" y="5408930"/>
            <a:ext cx="2170430" cy="728980"/>
          </a:xfrm>
          <a:prstGeom prst="rect">
            <a:avLst/>
          </a:prstGeom>
        </p:spPr>
      </p:pic>
      <p:pic>
        <p:nvPicPr>
          <p:cNvPr id="16"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17" name="Image 4" descr="https://kimi-img.moonshot.cn/pub/slides/slides_tmpl/image/25-10-09-16:35:24-d3jn7j0s8jdo4os5div0.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856298" y="657860"/>
            <a:ext cx="1047940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用户输入校验黑盒</a:t>
            </a:r>
            <a:endParaRPr lang="en-US" sz="1600" dirty="0"/>
          </a:p>
        </p:txBody>
      </p:sp>
      <p:pic>
        <p:nvPicPr>
          <p:cNvPr id="3" name="Image 0" descr="https://kimi-img.moonshot.cn/pub/slides/slides_tmpl/image/25-10-09-16:35:25-d3jn7j8s8jdo4os5dj2g.png"/>
          <p:cNvPicPr>
            <a:picLocks noChangeAspect="1"/>
          </p:cNvPicPr>
          <p:nvPr/>
        </p:nvPicPr>
        <p:blipFill>
          <a:blip r:embed="rId4"/>
          <a:srcRect l="275" r="275"/>
          <a:stretch/>
        </p:blipFill>
        <p:spPr>
          <a:xfrm>
            <a:off x="2160905" y="2049780"/>
            <a:ext cx="688340" cy="691515"/>
          </a:xfrm>
          <a:prstGeom prst="rect">
            <a:avLst/>
          </a:prstGeom>
        </p:spPr>
      </p:pic>
      <p:pic>
        <p:nvPicPr>
          <p:cNvPr id="4" name="Image 1" descr="https://kimi-img.moonshot.cn/pub/slides/slides_tmpl/image/25-10-09-16:35:25-d3jn7j8s8jdo4os5dj3g.png"/>
          <p:cNvPicPr>
            <a:picLocks noChangeAspect="1"/>
          </p:cNvPicPr>
          <p:nvPr/>
        </p:nvPicPr>
        <p:blipFill>
          <a:blip r:embed="rId5"/>
          <a:stretch>
            <a:fillRect/>
          </a:stretch>
        </p:blipFill>
        <p:spPr>
          <a:xfrm>
            <a:off x="1856740" y="2232025"/>
            <a:ext cx="1288415" cy="330200"/>
          </a:xfrm>
          <a:prstGeom prst="rect">
            <a:avLst/>
          </a:prstGeom>
        </p:spPr>
      </p:pic>
      <p:pic>
        <p:nvPicPr>
          <p:cNvPr id="5" name="Image 2" descr="https://kimi-img.moonshot.cn/pub/slides/slides_tmpl/image/25-10-09-16:35:25-d3jn7j8s8jdo4os5dj2g.png"/>
          <p:cNvPicPr>
            <a:picLocks noChangeAspect="1"/>
          </p:cNvPicPr>
          <p:nvPr/>
        </p:nvPicPr>
        <p:blipFill>
          <a:blip r:embed="rId4"/>
          <a:srcRect l="275" r="275"/>
          <a:stretch/>
        </p:blipFill>
        <p:spPr>
          <a:xfrm>
            <a:off x="5796915" y="2049780"/>
            <a:ext cx="688340" cy="691515"/>
          </a:xfrm>
          <a:prstGeom prst="rect">
            <a:avLst/>
          </a:prstGeom>
        </p:spPr>
      </p:pic>
      <p:pic>
        <p:nvPicPr>
          <p:cNvPr id="6" name="Image 3" descr="https://kimi-img.moonshot.cn/pub/slides/slides_tmpl/image/25-10-09-16:35:25-d3jn7j8s8jdo4os5dj3g.png"/>
          <p:cNvPicPr>
            <a:picLocks noChangeAspect="1"/>
          </p:cNvPicPr>
          <p:nvPr/>
        </p:nvPicPr>
        <p:blipFill>
          <a:blip r:embed="rId5"/>
          <a:stretch>
            <a:fillRect/>
          </a:stretch>
        </p:blipFill>
        <p:spPr>
          <a:xfrm>
            <a:off x="5492115" y="2232025"/>
            <a:ext cx="1288415" cy="330200"/>
          </a:xfrm>
          <a:prstGeom prst="rect">
            <a:avLst/>
          </a:prstGeom>
        </p:spPr>
      </p:pic>
      <p:pic>
        <p:nvPicPr>
          <p:cNvPr id="7" name="Image 4" descr="https://kimi-img.moonshot.cn/pub/slides/slides_tmpl/image/25-10-09-16:35:25-d3jn7j8s8jdo4os5dj2g.png"/>
          <p:cNvPicPr>
            <a:picLocks noChangeAspect="1"/>
          </p:cNvPicPr>
          <p:nvPr/>
        </p:nvPicPr>
        <p:blipFill>
          <a:blip r:embed="rId4"/>
          <a:srcRect l="275" r="275"/>
          <a:stretch/>
        </p:blipFill>
        <p:spPr>
          <a:xfrm>
            <a:off x="9434195" y="2049780"/>
            <a:ext cx="688340" cy="691515"/>
          </a:xfrm>
          <a:prstGeom prst="rect">
            <a:avLst/>
          </a:prstGeom>
        </p:spPr>
      </p:pic>
      <p:pic>
        <p:nvPicPr>
          <p:cNvPr id="8" name="Image 5" descr="https://kimi-img.moonshot.cn/pub/slides/slides_tmpl/image/25-10-09-16:35:25-d3jn7j8s8jdo4os5dj3g.png"/>
          <p:cNvPicPr>
            <a:picLocks noChangeAspect="1"/>
          </p:cNvPicPr>
          <p:nvPr/>
        </p:nvPicPr>
        <p:blipFill>
          <a:blip r:embed="rId5"/>
          <a:stretch>
            <a:fillRect/>
          </a:stretch>
        </p:blipFill>
        <p:spPr>
          <a:xfrm>
            <a:off x="9132570" y="2232025"/>
            <a:ext cx="1288415" cy="330200"/>
          </a:xfrm>
          <a:prstGeom prst="rect">
            <a:avLst/>
          </a:prstGeom>
        </p:spPr>
      </p:pic>
      <p:sp>
        <p:nvSpPr>
          <p:cNvPr id="9" name="Text 1"/>
          <p:cNvSpPr/>
          <p:nvPr/>
        </p:nvSpPr>
        <p:spPr>
          <a:xfrm>
            <a:off x="2152015" y="213614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10" name="Text 2"/>
          <p:cNvSpPr/>
          <p:nvPr/>
        </p:nvSpPr>
        <p:spPr>
          <a:xfrm>
            <a:off x="1097915" y="296037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测试目的</a:t>
            </a:r>
            <a:endParaRPr lang="en-US" sz="1600" dirty="0"/>
          </a:p>
        </p:txBody>
      </p:sp>
      <p:sp>
        <p:nvSpPr>
          <p:cNvPr id="11" name="Text 3"/>
          <p:cNvSpPr/>
          <p:nvPr/>
        </p:nvSpPr>
        <p:spPr>
          <a:xfrm>
            <a:off x="1120140" y="366966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针对用户名格式校验函数，采用等价类划分法设计测试用例，旨在确保前端表单与后端服务在统一规则下准确识别并拒绝非法长度的用户名输入，维护系统数据一致性和用户体验。</a:t>
            </a:r>
            <a:endParaRPr lang="en-US" sz="1600" dirty="0"/>
          </a:p>
        </p:txBody>
      </p:sp>
      <p:sp>
        <p:nvSpPr>
          <p:cNvPr id="12" name="Text 4"/>
          <p:cNvSpPr/>
          <p:nvPr/>
        </p:nvSpPr>
        <p:spPr>
          <a:xfrm>
            <a:off x="5796598" y="214185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3" name="Text 5"/>
          <p:cNvSpPr/>
          <p:nvPr/>
        </p:nvSpPr>
        <p:spPr>
          <a:xfrm>
            <a:off x="4733290" y="296037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测试方法</a:t>
            </a:r>
            <a:endParaRPr lang="en-US" sz="1600" dirty="0"/>
          </a:p>
        </p:txBody>
      </p:sp>
      <p:sp>
        <p:nvSpPr>
          <p:cNvPr id="14" name="Text 6"/>
          <p:cNvSpPr/>
          <p:nvPr/>
        </p:nvSpPr>
        <p:spPr>
          <a:xfrm>
            <a:off x="4755515" y="366966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精心选取长度为2、3、20、21位的用户名作为测试输入，分别验证其返回值是否与预期一致，通过边界值测试全面覆盖正常与异常场景，保障校验逻辑的严谨性。</a:t>
            </a:r>
            <a:endParaRPr lang="en-US" sz="1600" dirty="0"/>
          </a:p>
        </p:txBody>
      </p:sp>
      <p:sp>
        <p:nvSpPr>
          <p:cNvPr id="15" name="Text 7"/>
          <p:cNvSpPr/>
          <p:nvPr/>
        </p:nvSpPr>
        <p:spPr>
          <a:xfrm>
            <a:off x="9433560" y="214566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6" name="Text 8"/>
          <p:cNvSpPr/>
          <p:nvPr/>
        </p:nvSpPr>
        <p:spPr>
          <a:xfrm>
            <a:off x="8373745" y="296037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预期效果</a:t>
            </a:r>
            <a:endParaRPr lang="en-US" sz="1600" dirty="0"/>
          </a:p>
        </p:txBody>
      </p:sp>
      <p:sp>
        <p:nvSpPr>
          <p:cNvPr id="17" name="Text 9"/>
          <p:cNvSpPr/>
          <p:nvPr/>
        </p:nvSpPr>
        <p:spPr>
          <a:xfrm>
            <a:off x="8395970" y="366966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期望通过该测试，杜绝因用户名长度超限引发的数据库存储异常和前端样式错乱问题，从源头上提升系统稳定性和可靠性，为用户提供流畅的操作体验。</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4-d3jn7j0s8jdo4os5divg.jpg"/>
          <p:cNvPicPr>
            <a:picLocks noChangeAspect="1"/>
          </p:cNvPicPr>
          <p:nvPr/>
        </p:nvPicPr>
        <p:blipFill>
          <a:blip r:embed="rId4"/>
          <a:stretch>
            <a:fillRect/>
          </a:stretch>
        </p:blipFill>
        <p:spPr>
          <a:xfrm>
            <a:off x="181588" y="1553565"/>
            <a:ext cx="4182903" cy="3600066"/>
          </a:xfrm>
          <a:prstGeom prst="rect">
            <a:avLst/>
          </a:prstGeom>
        </p:spPr>
      </p:pic>
      <p:sp>
        <p:nvSpPr>
          <p:cNvPr id="3" name="Text 0"/>
          <p:cNvSpPr/>
          <p:nvPr/>
        </p:nvSpPr>
        <p:spPr>
          <a:xfrm>
            <a:off x="258762" y="-136450"/>
            <a:ext cx="10468610" cy="744243"/>
          </a:xfrm>
          <a:prstGeom prst="rect">
            <a:avLst/>
          </a:prstGeom>
          <a:noFill/>
          <a:ln/>
        </p:spPr>
        <p:txBody>
          <a:bodyPr wrap="square" lIns="0" tIns="0" rIns="0" bIns="0" rtlCol="0" anchor="t">
            <a:spAutoFit/>
          </a:bodyPr>
          <a:lstStyle/>
          <a:p>
            <a:pPr>
              <a:lnSpc>
                <a:spcPct val="150000"/>
              </a:lnSpc>
            </a:pPr>
            <a:r>
              <a:rPr lang="en-US" sz="3600" dirty="0" err="1">
                <a:solidFill>
                  <a:srgbClr val="0D0D0D"/>
                </a:solidFill>
                <a:latin typeface="MiSans" pitchFamily="34" charset="0"/>
                <a:ea typeface="MiSans" pitchFamily="34" charset="-122"/>
                <a:cs typeface="MiSans" pitchFamily="34" charset="-120"/>
              </a:rPr>
              <a:t>API密钥格式-白盒</a:t>
            </a:r>
            <a:endParaRPr lang="en-US" sz="1600" dirty="0"/>
          </a:p>
        </p:txBody>
      </p:sp>
      <p:sp>
        <p:nvSpPr>
          <p:cNvPr id="4" name="Shape 1"/>
          <p:cNvSpPr/>
          <p:nvPr/>
        </p:nvSpPr>
        <p:spPr>
          <a:xfrm>
            <a:off x="9318625" y="6332855"/>
            <a:ext cx="2063750" cy="0"/>
          </a:xfrm>
          <a:prstGeom prst="straightConnector1">
            <a:avLst/>
          </a:prstGeom>
          <a:noFill/>
          <a:ln w="9525">
            <a:solidFill>
              <a:srgbClr val="000000">
                <a:alpha val="21961"/>
              </a:srgbClr>
            </a:solidFill>
            <a:prstDash val="solid"/>
            <a:headEnd type="none"/>
            <a:tailEnd type="none"/>
          </a:ln>
        </p:spPr>
      </p:sp>
      <p:sp>
        <p:nvSpPr>
          <p:cNvPr id="5" name="Shape 2"/>
          <p:cNvSpPr/>
          <p:nvPr/>
        </p:nvSpPr>
        <p:spPr>
          <a:xfrm>
            <a:off x="11459845" y="6039485"/>
            <a:ext cx="209550" cy="42238"/>
          </a:xfrm>
          <a:prstGeom prst="rect">
            <a:avLst/>
          </a:prstGeom>
          <a:solidFill>
            <a:srgbClr val="000000"/>
          </a:solidFill>
          <a:ln w="19050">
            <a:solidFill>
              <a:srgbClr val="000000"/>
            </a:solidFill>
            <a:prstDash val="solid"/>
          </a:ln>
        </p:spPr>
      </p:sp>
      <p:sp>
        <p:nvSpPr>
          <p:cNvPr id="6" name="Text 3"/>
          <p:cNvSpPr/>
          <p:nvPr/>
        </p:nvSpPr>
        <p:spPr>
          <a:xfrm>
            <a:off x="11459845" y="6039485"/>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459845" y="6136476"/>
            <a:ext cx="209550" cy="42238"/>
          </a:xfrm>
          <a:prstGeom prst="rect">
            <a:avLst/>
          </a:prstGeom>
          <a:solidFill>
            <a:srgbClr val="000000"/>
          </a:solidFill>
          <a:ln w="19050">
            <a:solidFill>
              <a:srgbClr val="000000"/>
            </a:solidFill>
            <a:prstDash val="solid"/>
          </a:ln>
        </p:spPr>
      </p:sp>
      <p:sp>
        <p:nvSpPr>
          <p:cNvPr id="8" name="Text 5"/>
          <p:cNvSpPr/>
          <p:nvPr/>
        </p:nvSpPr>
        <p:spPr>
          <a:xfrm>
            <a:off x="11459845" y="613647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59845" y="6233467"/>
            <a:ext cx="209550" cy="42238"/>
          </a:xfrm>
          <a:prstGeom prst="rect">
            <a:avLst/>
          </a:prstGeom>
          <a:solidFill>
            <a:srgbClr val="000000"/>
          </a:solidFill>
          <a:ln w="19050">
            <a:solidFill>
              <a:srgbClr val="000000"/>
            </a:solidFill>
            <a:prstDash val="solid"/>
          </a:ln>
        </p:spPr>
      </p:sp>
      <p:sp>
        <p:nvSpPr>
          <p:cNvPr id="10" name="Text 7"/>
          <p:cNvSpPr/>
          <p:nvPr/>
        </p:nvSpPr>
        <p:spPr>
          <a:xfrm>
            <a:off x="11459845" y="6233467"/>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10-09-16:35:24-d3jn7j0s8jdo4os5div0.png"/>
          <p:cNvPicPr>
            <a:picLocks noChangeAspect="1"/>
          </p:cNvPicPr>
          <p:nvPr/>
        </p:nvPicPr>
        <p:blipFill>
          <a:blip r:embed="rId5">
            <a:alphaModFix amt="40000"/>
          </a:blip>
          <a:stretch>
            <a:fillRect/>
          </a:stretch>
        </p:blipFill>
        <p:spPr>
          <a:xfrm flipV="1">
            <a:off x="851535" y="630555"/>
            <a:ext cx="762000" cy="76200"/>
          </a:xfrm>
          <a:prstGeom prst="rect">
            <a:avLst/>
          </a:prstGeom>
        </p:spPr>
      </p:pic>
      <p:pic>
        <p:nvPicPr>
          <p:cNvPr id="12" name="Image 2" descr="https://kimi-img.moonshot.cn/pub/slides/slides_tmpl/image/25-10-09-16:35:24-d3jn7j0s8jdo4os5div0.png"/>
          <p:cNvPicPr>
            <a:picLocks noChangeAspect="1"/>
          </p:cNvPicPr>
          <p:nvPr/>
        </p:nvPicPr>
        <p:blipFill>
          <a:blip r:embed="rId5">
            <a:alphaModFix amt="40000"/>
          </a:blip>
          <a:stretch>
            <a:fillRect/>
          </a:stretch>
        </p:blipFill>
        <p:spPr>
          <a:xfrm flipV="1">
            <a:off x="851535" y="761365"/>
            <a:ext cx="762000" cy="76200"/>
          </a:xfrm>
          <a:prstGeom prst="rect">
            <a:avLst/>
          </a:prstGeom>
        </p:spPr>
      </p:pic>
      <p:pic>
        <p:nvPicPr>
          <p:cNvPr id="13" name="Image 3" descr="https://kimi-img.moonshot.cn/pub/slides/slides_tmpl/image/25-10-09-16:35:24-d3jn7j0s8jdo4os5dj0g.png"/>
          <p:cNvPicPr>
            <a:picLocks noChangeAspect="1"/>
          </p:cNvPicPr>
          <p:nvPr/>
        </p:nvPicPr>
        <p:blipFill>
          <a:blip r:embed="rId6"/>
          <a:stretch>
            <a:fillRect/>
          </a:stretch>
        </p:blipFill>
        <p:spPr>
          <a:xfrm>
            <a:off x="913765" y="5981700"/>
            <a:ext cx="4402455" cy="196850"/>
          </a:xfrm>
          <a:prstGeom prst="rect">
            <a:avLst/>
          </a:prstGeom>
        </p:spPr>
      </p:pic>
      <p:pic>
        <p:nvPicPr>
          <p:cNvPr id="14" name="Image 4" descr="https://kimi-img.moonshot.cn/pub/slides/slides_tmpl/image/25-10-09-16:35:24-d3jn7j0s8jdo4os5diug.jpg"/>
          <p:cNvPicPr>
            <a:picLocks noChangeAspect="1"/>
          </p:cNvPicPr>
          <p:nvPr/>
        </p:nvPicPr>
        <p:blipFill>
          <a:blip r:embed="rId7"/>
          <a:stretch>
            <a:fillRect/>
          </a:stretch>
        </p:blipFill>
        <p:spPr>
          <a:xfrm rot="5400000">
            <a:off x="11047414" y="425199"/>
            <a:ext cx="1393825" cy="568960"/>
          </a:xfrm>
          <a:prstGeom prst="rect">
            <a:avLst/>
          </a:prstGeom>
        </p:spPr>
      </p:pic>
      <p:sp>
        <p:nvSpPr>
          <p:cNvPr id="15" name="Text 8"/>
          <p:cNvSpPr/>
          <p:nvPr/>
        </p:nvSpPr>
        <p:spPr>
          <a:xfrm>
            <a:off x="456565" y="1406592"/>
            <a:ext cx="1156970" cy="413447"/>
          </a:xfrm>
          <a:prstGeom prst="rect">
            <a:avLst/>
          </a:prstGeom>
          <a:noFill/>
          <a:ln/>
        </p:spPr>
        <p:txBody>
          <a:bodyPr wrap="square" lIns="0" tIns="0" rIns="0" bIns="0" rtlCol="0" anchor="t">
            <a:spAutoFit/>
          </a:bodyPr>
          <a:lstStyle/>
          <a:p>
            <a:pPr algn="just">
              <a:lnSpc>
                <a:spcPct val="150000"/>
              </a:lnSpc>
            </a:pPr>
            <a:r>
              <a:rPr lang="en-US" sz="2000" dirty="0">
                <a:solidFill>
                  <a:srgbClr val="0439E1"/>
                </a:solidFill>
                <a:latin typeface="MiSans" pitchFamily="34" charset="0"/>
                <a:ea typeface="MiSans" pitchFamily="34" charset="-122"/>
                <a:cs typeface="MiSans" pitchFamily="34" charset="-120"/>
              </a:rPr>
              <a:t>测试内容</a:t>
            </a:r>
            <a:endParaRPr lang="en-US" sz="1600" dirty="0"/>
          </a:p>
        </p:txBody>
      </p:sp>
      <p:sp>
        <p:nvSpPr>
          <p:cNvPr id="16" name="Text 9"/>
          <p:cNvSpPr/>
          <p:nvPr/>
        </p:nvSpPr>
        <p:spPr>
          <a:xfrm>
            <a:off x="453482" y="2078517"/>
            <a:ext cx="3712023" cy="2746146"/>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白盒验证正则表达式/^sk-[a-zA-Z0-9]{48}$/的完整分支，通过构造不同长度和字符组合的测试用例，确保前端粘贴或手动输入的API密钥在格式上严格符合规范，防止非法密钥进入后续流程，保障系统安全性和稳定性。</a:t>
            </a:r>
            <a:endParaRPr lang="en-US" dirty="0"/>
          </a:p>
        </p:txBody>
      </p:sp>
      <p:pic>
        <p:nvPicPr>
          <p:cNvPr id="17" name="Image 0" descr="https://kimi-img.moonshot.cn/pub/slides/slides_tmpl/image/25-10-09-16:35:24-d3jn7j0s8jdo4os5divg.jpg">
            <a:extLst>
              <a:ext uri="{FF2B5EF4-FFF2-40B4-BE49-F238E27FC236}">
                <a16:creationId xmlns:a16="http://schemas.microsoft.com/office/drawing/2014/main" id="{E265374F-D52C-6A8E-12D4-2B945145B927}"/>
              </a:ext>
            </a:extLst>
          </p:cNvPr>
          <p:cNvPicPr>
            <a:picLocks noChangeAspect="1"/>
          </p:cNvPicPr>
          <p:nvPr/>
        </p:nvPicPr>
        <p:blipFill>
          <a:blip r:embed="rId4"/>
          <a:stretch>
            <a:fillRect/>
          </a:stretch>
        </p:blipFill>
        <p:spPr>
          <a:xfrm>
            <a:off x="4636385" y="516236"/>
            <a:ext cx="6551567" cy="5205866"/>
          </a:xfrm>
          <a:prstGeom prst="rect">
            <a:avLst/>
          </a:prstGeom>
        </p:spPr>
      </p:pic>
      <p:sp>
        <p:nvSpPr>
          <p:cNvPr id="18" name="Text 8">
            <a:extLst>
              <a:ext uri="{FF2B5EF4-FFF2-40B4-BE49-F238E27FC236}">
                <a16:creationId xmlns:a16="http://schemas.microsoft.com/office/drawing/2014/main" id="{FDD5CC60-B6D4-05A6-D97B-EC2BF557A6AE}"/>
              </a:ext>
            </a:extLst>
          </p:cNvPr>
          <p:cNvSpPr/>
          <p:nvPr/>
        </p:nvSpPr>
        <p:spPr>
          <a:xfrm>
            <a:off x="4844789" y="587520"/>
            <a:ext cx="1798059" cy="413447"/>
          </a:xfrm>
          <a:prstGeom prst="rect">
            <a:avLst/>
          </a:prstGeom>
          <a:noFill/>
          <a:ln/>
        </p:spPr>
        <p:txBody>
          <a:bodyPr wrap="square" lIns="0" tIns="0" rIns="0" bIns="0" rtlCol="0" anchor="t">
            <a:spAutoFit/>
          </a:bodyPr>
          <a:lstStyle/>
          <a:p>
            <a:pPr algn="just">
              <a:lnSpc>
                <a:spcPct val="150000"/>
              </a:lnSpc>
            </a:pPr>
            <a:r>
              <a:rPr lang="en-US" sz="2000" dirty="0" err="1">
                <a:solidFill>
                  <a:srgbClr val="0439E1"/>
                </a:solidFill>
                <a:latin typeface="MiSans" pitchFamily="34" charset="0"/>
                <a:ea typeface="MiSans" pitchFamily="34" charset="-122"/>
                <a:cs typeface="MiSans" pitchFamily="34" charset="-120"/>
              </a:rPr>
              <a:t>测试</a:t>
            </a:r>
            <a:r>
              <a:rPr lang="zh-CN" altLang="en-US" sz="2000" dirty="0">
                <a:solidFill>
                  <a:srgbClr val="0439E1"/>
                </a:solidFill>
                <a:latin typeface="MiSans" pitchFamily="34" charset="0"/>
                <a:ea typeface="MiSans" pitchFamily="34" charset="-122"/>
                <a:cs typeface="MiSans" pitchFamily="34" charset="-120"/>
              </a:rPr>
              <a:t>结果：</a:t>
            </a:r>
            <a:endParaRPr lang="en-US" sz="1600" dirty="0"/>
          </a:p>
        </p:txBody>
      </p:sp>
      <p:pic>
        <p:nvPicPr>
          <p:cNvPr id="20" name="图片 19" descr="文本&#10;&#10;AI 生成的内容可能不正确。">
            <a:extLst>
              <a:ext uri="{FF2B5EF4-FFF2-40B4-BE49-F238E27FC236}">
                <a16:creationId xmlns:a16="http://schemas.microsoft.com/office/drawing/2014/main" id="{FF497C9E-7EDD-EB37-FCB4-DCA708536830}"/>
              </a:ext>
            </a:extLst>
          </p:cNvPr>
          <p:cNvPicPr>
            <a:picLocks noChangeAspect="1"/>
          </p:cNvPicPr>
          <p:nvPr/>
        </p:nvPicPr>
        <p:blipFill>
          <a:blip r:embed="rId8"/>
          <a:stretch>
            <a:fillRect/>
          </a:stretch>
        </p:blipFill>
        <p:spPr>
          <a:xfrm>
            <a:off x="5008861" y="1829036"/>
            <a:ext cx="2699011" cy="1100568"/>
          </a:xfrm>
          <a:prstGeom prst="rect">
            <a:avLst/>
          </a:prstGeom>
        </p:spPr>
      </p:pic>
      <p:pic>
        <p:nvPicPr>
          <p:cNvPr id="22" name="图片 21" descr="文本&#10;&#10;AI 生成的内容可能不正确。">
            <a:extLst>
              <a:ext uri="{FF2B5EF4-FFF2-40B4-BE49-F238E27FC236}">
                <a16:creationId xmlns:a16="http://schemas.microsoft.com/office/drawing/2014/main" id="{53AD45BB-C883-295D-7083-957937B38D43}"/>
              </a:ext>
            </a:extLst>
          </p:cNvPr>
          <p:cNvPicPr>
            <a:picLocks noChangeAspect="1"/>
          </p:cNvPicPr>
          <p:nvPr/>
        </p:nvPicPr>
        <p:blipFill>
          <a:blip r:embed="rId9"/>
          <a:stretch>
            <a:fillRect/>
          </a:stretch>
        </p:blipFill>
        <p:spPr>
          <a:xfrm>
            <a:off x="4936255" y="3175037"/>
            <a:ext cx="2844222" cy="1150815"/>
          </a:xfrm>
          <a:prstGeom prst="rect">
            <a:avLst/>
          </a:prstGeom>
        </p:spPr>
      </p:pic>
      <p:sp>
        <p:nvSpPr>
          <p:cNvPr id="23" name="Text 8">
            <a:extLst>
              <a:ext uri="{FF2B5EF4-FFF2-40B4-BE49-F238E27FC236}">
                <a16:creationId xmlns:a16="http://schemas.microsoft.com/office/drawing/2014/main" id="{CBE9560F-A408-3C5B-C31A-8A4749D1560A}"/>
              </a:ext>
            </a:extLst>
          </p:cNvPr>
          <p:cNvSpPr/>
          <p:nvPr/>
        </p:nvSpPr>
        <p:spPr>
          <a:xfrm>
            <a:off x="8900430" y="1388007"/>
            <a:ext cx="1156970" cy="331116"/>
          </a:xfrm>
          <a:prstGeom prst="rect">
            <a:avLst/>
          </a:prstGeom>
          <a:noFill/>
          <a:ln/>
        </p:spPr>
        <p:txBody>
          <a:bodyPr wrap="square" lIns="0" tIns="0" rIns="0" bIns="0" rtlCol="0" anchor="t">
            <a:spAutoFit/>
          </a:bodyPr>
          <a:lstStyle/>
          <a:p>
            <a:pPr algn="just">
              <a:lnSpc>
                <a:spcPct val="150000"/>
              </a:lnSpc>
            </a:pPr>
            <a:r>
              <a:rPr lang="zh-CN" altLang="en-US" sz="1600" dirty="0"/>
              <a:t>成功：</a:t>
            </a:r>
            <a:endParaRPr lang="en-US" sz="1600" dirty="0"/>
          </a:p>
        </p:txBody>
      </p:sp>
      <p:sp>
        <p:nvSpPr>
          <p:cNvPr id="24" name="Text 8">
            <a:extLst>
              <a:ext uri="{FF2B5EF4-FFF2-40B4-BE49-F238E27FC236}">
                <a16:creationId xmlns:a16="http://schemas.microsoft.com/office/drawing/2014/main" id="{88DADE18-FEF9-BEF0-A0A5-BB1CD02073B3}"/>
              </a:ext>
            </a:extLst>
          </p:cNvPr>
          <p:cNvSpPr/>
          <p:nvPr/>
        </p:nvSpPr>
        <p:spPr>
          <a:xfrm>
            <a:off x="5093287" y="1316532"/>
            <a:ext cx="1156970" cy="331116"/>
          </a:xfrm>
          <a:prstGeom prst="rect">
            <a:avLst/>
          </a:prstGeom>
          <a:noFill/>
          <a:ln/>
        </p:spPr>
        <p:txBody>
          <a:bodyPr wrap="square" lIns="0" tIns="0" rIns="0" bIns="0" rtlCol="0" anchor="t">
            <a:spAutoFit/>
          </a:bodyPr>
          <a:lstStyle/>
          <a:p>
            <a:pPr algn="just">
              <a:lnSpc>
                <a:spcPct val="150000"/>
              </a:lnSpc>
            </a:pPr>
            <a:r>
              <a:rPr lang="zh-CN" altLang="en-US" sz="1600" dirty="0"/>
              <a:t>失败：</a:t>
            </a:r>
            <a:endParaRPr lang="en-US" sz="1600" dirty="0"/>
          </a:p>
        </p:txBody>
      </p:sp>
      <p:pic>
        <p:nvPicPr>
          <p:cNvPr id="26" name="图片 25" descr="文本&#10;&#10;AI 生成的内容可能不正确。">
            <a:extLst>
              <a:ext uri="{FF2B5EF4-FFF2-40B4-BE49-F238E27FC236}">
                <a16:creationId xmlns:a16="http://schemas.microsoft.com/office/drawing/2014/main" id="{CF782C32-9514-25A4-79C1-09494A540513}"/>
              </a:ext>
            </a:extLst>
          </p:cNvPr>
          <p:cNvPicPr>
            <a:picLocks noChangeAspect="1"/>
          </p:cNvPicPr>
          <p:nvPr/>
        </p:nvPicPr>
        <p:blipFill>
          <a:blip r:embed="rId10"/>
          <a:stretch>
            <a:fillRect/>
          </a:stretch>
        </p:blipFill>
        <p:spPr>
          <a:xfrm>
            <a:off x="8498211" y="3353598"/>
            <a:ext cx="2229161" cy="1190791"/>
          </a:xfrm>
          <a:prstGeom prst="rect">
            <a:avLst/>
          </a:prstGeom>
        </p:spPr>
      </p:pic>
      <p:pic>
        <p:nvPicPr>
          <p:cNvPr id="30" name="图片 29" descr="文本&#10;&#10;AI 生成的内容可能不正确。">
            <a:extLst>
              <a:ext uri="{FF2B5EF4-FFF2-40B4-BE49-F238E27FC236}">
                <a16:creationId xmlns:a16="http://schemas.microsoft.com/office/drawing/2014/main" id="{1E457474-2511-E8A7-6EE7-36D5D9ECBE11}"/>
              </a:ext>
            </a:extLst>
          </p:cNvPr>
          <p:cNvPicPr>
            <a:picLocks noChangeAspect="1"/>
          </p:cNvPicPr>
          <p:nvPr/>
        </p:nvPicPr>
        <p:blipFill>
          <a:blip r:embed="rId11"/>
          <a:stretch>
            <a:fillRect/>
          </a:stretch>
        </p:blipFill>
        <p:spPr>
          <a:xfrm>
            <a:off x="7979766" y="2014435"/>
            <a:ext cx="3105583" cy="809738"/>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03</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a:solidFill>
                  <a:srgbClr val="0D0D0D"/>
                </a:solidFill>
                <a:latin typeface="MiSans" pitchFamily="34" charset="0"/>
                <a:ea typeface="MiSans" pitchFamily="34" charset="-122"/>
                <a:cs typeface="MiSans" pitchFamily="34" charset="-120"/>
              </a:rPr>
              <a:t>集成测试业务流</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4g.png"/>
          <p:cNvPicPr>
            <a:picLocks noChangeAspect="1"/>
          </p:cNvPicPr>
          <p:nvPr/>
        </p:nvPicPr>
        <p:blipFill>
          <a:blip r:embed="rId4"/>
          <a:stretch>
            <a:fillRect/>
          </a:stretch>
        </p:blipFill>
        <p:spPr>
          <a:xfrm>
            <a:off x="7809865" y="2195830"/>
            <a:ext cx="3395345" cy="3742690"/>
          </a:xfrm>
          <a:prstGeom prst="rect">
            <a:avLst/>
          </a:prstGeom>
        </p:spPr>
      </p:pic>
      <p:pic>
        <p:nvPicPr>
          <p:cNvPr id="3" name="Image 1" descr="https://kimi-img.moonshot.cn/pub/slides/slides_tmpl/image/25-10-09-16:35:26-d3jn7jgs8jdo4os5dj4g.png"/>
          <p:cNvPicPr>
            <a:picLocks noChangeAspect="1"/>
          </p:cNvPicPr>
          <p:nvPr/>
        </p:nvPicPr>
        <p:blipFill>
          <a:blip r:embed="rId4"/>
          <a:stretch>
            <a:fillRect/>
          </a:stretch>
        </p:blipFill>
        <p:spPr>
          <a:xfrm>
            <a:off x="4304665" y="2009775"/>
            <a:ext cx="3395345" cy="3742690"/>
          </a:xfrm>
          <a:prstGeom prst="rect">
            <a:avLst/>
          </a:prstGeom>
        </p:spPr>
      </p:pic>
      <p:pic>
        <p:nvPicPr>
          <p:cNvPr id="4" name="Image 2" descr="https://kimi-img.moonshot.cn/pub/slides/slides_tmpl/image/25-10-09-16:35:26-d3jn7jgs8jdo4os5dj4g.png"/>
          <p:cNvPicPr>
            <a:picLocks noChangeAspect="1"/>
          </p:cNvPicPr>
          <p:nvPr/>
        </p:nvPicPr>
        <p:blipFill>
          <a:blip r:embed="rId4"/>
          <a:stretch>
            <a:fillRect/>
          </a:stretch>
        </p:blipFill>
        <p:spPr>
          <a:xfrm>
            <a:off x="824865" y="1695450"/>
            <a:ext cx="3395345" cy="3742690"/>
          </a:xfrm>
          <a:prstGeom prst="rect">
            <a:avLst/>
          </a:prstGeom>
        </p:spPr>
      </p:pic>
      <p:sp>
        <p:nvSpPr>
          <p:cNvPr id="5" name="Text 0"/>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集成测试目标与环境</a:t>
            </a:r>
            <a:endParaRPr lang="en-US" sz="1600" dirty="0"/>
          </a:p>
        </p:txBody>
      </p:sp>
      <p:sp>
        <p:nvSpPr>
          <p:cNvPr id="6"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7" name="Shape 2"/>
          <p:cNvSpPr/>
          <p:nvPr/>
        </p:nvSpPr>
        <p:spPr>
          <a:xfrm>
            <a:off x="615315" y="6078220"/>
            <a:ext cx="209550" cy="42238"/>
          </a:xfrm>
          <a:prstGeom prst="rect">
            <a:avLst/>
          </a:prstGeom>
          <a:solidFill>
            <a:srgbClr val="000000"/>
          </a:solidFill>
          <a:ln w="19050">
            <a:solidFill>
              <a:srgbClr val="000000"/>
            </a:solidFill>
            <a:prstDash val="solid"/>
          </a:ln>
        </p:spPr>
      </p:sp>
      <p:sp>
        <p:nvSpPr>
          <p:cNvPr id="8" name="Text 3"/>
          <p:cNvSpPr/>
          <p:nvPr/>
        </p:nvSpPr>
        <p:spPr>
          <a:xfrm>
            <a:off x="615315"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a:off x="615315" y="6175211"/>
            <a:ext cx="209550" cy="42238"/>
          </a:xfrm>
          <a:prstGeom prst="rect">
            <a:avLst/>
          </a:prstGeom>
          <a:solidFill>
            <a:srgbClr val="000000"/>
          </a:solidFill>
          <a:ln w="19050">
            <a:solidFill>
              <a:srgbClr val="000000"/>
            </a:solidFill>
            <a:prstDash val="solid"/>
          </a:ln>
        </p:spPr>
      </p:sp>
      <p:sp>
        <p:nvSpPr>
          <p:cNvPr id="10" name="Text 5"/>
          <p:cNvSpPr/>
          <p:nvPr/>
        </p:nvSpPr>
        <p:spPr>
          <a:xfrm>
            <a:off x="615315"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a:off x="615315" y="6272202"/>
            <a:ext cx="209550" cy="42238"/>
          </a:xfrm>
          <a:prstGeom prst="rect">
            <a:avLst/>
          </a:prstGeom>
          <a:solidFill>
            <a:srgbClr val="000000"/>
          </a:solidFill>
          <a:ln w="19050">
            <a:solidFill>
              <a:srgbClr val="000000"/>
            </a:solidFill>
            <a:prstDash val="solid"/>
          </a:ln>
        </p:spPr>
      </p:sp>
      <p:sp>
        <p:nvSpPr>
          <p:cNvPr id="12" name="Text 7"/>
          <p:cNvSpPr/>
          <p:nvPr/>
        </p:nvSpPr>
        <p:spPr>
          <a:xfrm>
            <a:off x="615315"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3" descr="https://kimi-img.moonshot.cn/pub/slides/slides_tmpl/image/25-10-09-16:35:24-d3jn7j0s8jdo4os5div0.png"/>
          <p:cNvPicPr>
            <a:picLocks noChangeAspect="1"/>
          </p:cNvPicPr>
          <p:nvPr/>
        </p:nvPicPr>
        <p:blipFill>
          <a:blip r:embed="rId5">
            <a:alphaModFix amt="40000"/>
          </a:blip>
          <a:stretch>
            <a:fillRect/>
          </a:stretch>
        </p:blipFill>
        <p:spPr>
          <a:xfrm flipV="1">
            <a:off x="10443210" y="462280"/>
            <a:ext cx="762000" cy="76200"/>
          </a:xfrm>
          <a:prstGeom prst="rect">
            <a:avLst/>
          </a:prstGeom>
        </p:spPr>
      </p:pic>
      <p:pic>
        <p:nvPicPr>
          <p:cNvPr id="14" name="Image 4" descr="https://kimi-img.moonshot.cn/pub/slides/slides_tmpl/image/25-10-09-16:35:24-d3jn7j0s8jdo4os5div0.png"/>
          <p:cNvPicPr>
            <a:picLocks noChangeAspect="1"/>
          </p:cNvPicPr>
          <p:nvPr/>
        </p:nvPicPr>
        <p:blipFill>
          <a:blip r:embed="rId5">
            <a:alphaModFix amt="40000"/>
          </a:blip>
          <a:stretch>
            <a:fillRect/>
          </a:stretch>
        </p:blipFill>
        <p:spPr>
          <a:xfrm flipV="1">
            <a:off x="10443210" y="593090"/>
            <a:ext cx="762000" cy="76200"/>
          </a:xfrm>
          <a:prstGeom prst="rect">
            <a:avLst/>
          </a:prstGeom>
        </p:spPr>
      </p:pic>
      <p:sp>
        <p:nvSpPr>
          <p:cNvPr id="15" name="Text 8"/>
          <p:cNvSpPr/>
          <p:nvPr/>
        </p:nvSpPr>
        <p:spPr>
          <a:xfrm>
            <a:off x="1082675" y="185864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测试目标</a:t>
            </a:r>
            <a:endParaRPr lang="en-US" sz="1600" dirty="0"/>
          </a:p>
        </p:txBody>
      </p:sp>
      <p:sp>
        <p:nvSpPr>
          <p:cNvPr id="16" name="Text 9"/>
          <p:cNvSpPr/>
          <p:nvPr/>
        </p:nvSpPr>
        <p:spPr>
          <a:xfrm>
            <a:off x="1082675" y="257238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集成测试聚焦模块间接口、数据库事务以及第三方模型调用链路，旨在确保各组件协同工作时的时序、异常回滚和重试补偿机制均符合设计预期，保障系统整体运行流畅。</a:t>
            </a:r>
            <a:endParaRPr lang="en-US" sz="1600" dirty="0"/>
          </a:p>
        </p:txBody>
      </p:sp>
      <p:sp>
        <p:nvSpPr>
          <p:cNvPr id="17" name="Text 10"/>
          <p:cNvSpPr/>
          <p:nvPr/>
        </p:nvSpPr>
        <p:spPr>
          <a:xfrm>
            <a:off x="4587240" y="2195830"/>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测试方法</a:t>
            </a:r>
            <a:endParaRPr lang="en-US" sz="1600" dirty="0"/>
          </a:p>
        </p:txBody>
      </p:sp>
      <p:sp>
        <p:nvSpPr>
          <p:cNvPr id="18" name="Text 11"/>
          <p:cNvSpPr/>
          <p:nvPr/>
        </p:nvSpPr>
        <p:spPr>
          <a:xfrm>
            <a:off x="4587240" y="2909570"/>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采用灰盒方法，先梳理业务事件序列，再基于真实MySQL Docker实例与真实API密钥构造测试数据，利用Postman集合自动化执行测试，提高测试效率和准确性。</a:t>
            </a:r>
            <a:endParaRPr lang="en-US" sz="1600" dirty="0"/>
          </a:p>
        </p:txBody>
      </p:sp>
      <p:sp>
        <p:nvSpPr>
          <p:cNvPr id="19" name="Text 12"/>
          <p:cNvSpPr/>
          <p:nvPr/>
        </p:nvSpPr>
        <p:spPr>
          <a:xfrm>
            <a:off x="8042910" y="247205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验证内容</a:t>
            </a:r>
            <a:endParaRPr lang="en-US" sz="1600" dirty="0"/>
          </a:p>
        </p:txBody>
      </p:sp>
      <p:sp>
        <p:nvSpPr>
          <p:cNvPr id="20" name="Text 13"/>
          <p:cNvSpPr/>
          <p:nvPr/>
        </p:nvSpPr>
        <p:spPr>
          <a:xfrm>
            <a:off x="8042910" y="318579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在测试过程中，严格断言返回码、响应时长以及数据库存储三者的一致性，确保前后端协同工作时各个环节紧密衔接，无数据丢失或错误处理情况发生。</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70.png"/>
          <p:cNvPicPr>
            <a:picLocks noChangeAspect="1"/>
          </p:cNvPicPr>
          <p:nvPr/>
        </p:nvPicPr>
        <p:blipFill>
          <a:blip r:embed="rId4"/>
          <a:stretch>
            <a:fillRect/>
          </a:stretch>
        </p:blipFill>
        <p:spPr>
          <a:xfrm>
            <a:off x="-5080" y="0"/>
            <a:ext cx="12192000" cy="2973070"/>
          </a:xfrm>
          <a:prstGeom prst="rect">
            <a:avLst/>
          </a:prstGeom>
        </p:spPr>
      </p:pic>
      <p:pic>
        <p:nvPicPr>
          <p:cNvPr id="3" name="Image 1" descr="https://kimi-img.moonshot.cn/pub/slides/slides_tmpl/image/25-10-09-16:35:25-d3jn7j8s8jdo4os5dj2g.png"/>
          <p:cNvPicPr>
            <a:picLocks noChangeAspect="1"/>
          </p:cNvPicPr>
          <p:nvPr/>
        </p:nvPicPr>
        <p:blipFill>
          <a:blip r:embed="rId5"/>
          <a:srcRect l="763" t="-40" r="763" b="40"/>
          <a:stretch/>
        </p:blipFill>
        <p:spPr>
          <a:xfrm>
            <a:off x="1904365" y="1858010"/>
            <a:ext cx="779145" cy="790575"/>
          </a:xfrm>
          <a:prstGeom prst="rect">
            <a:avLst/>
          </a:prstGeom>
        </p:spPr>
      </p:pic>
      <p:pic>
        <p:nvPicPr>
          <p:cNvPr id="4" name="Image 2" descr="https://kimi-img.moonshot.cn/pub/slides/slides_tmpl/image/25-10-09-16:35:25-d3jn7j8s8jdo4os5dj2g.png"/>
          <p:cNvPicPr>
            <a:picLocks noChangeAspect="1"/>
          </p:cNvPicPr>
          <p:nvPr/>
        </p:nvPicPr>
        <p:blipFill>
          <a:blip r:embed="rId5"/>
          <a:srcRect l="763" t="-40" r="763" b="40"/>
          <a:stretch/>
        </p:blipFill>
        <p:spPr>
          <a:xfrm>
            <a:off x="5682615" y="2307590"/>
            <a:ext cx="779145" cy="790575"/>
          </a:xfrm>
          <a:prstGeom prst="rect">
            <a:avLst/>
          </a:prstGeom>
        </p:spPr>
      </p:pic>
      <p:pic>
        <p:nvPicPr>
          <p:cNvPr id="5" name="Image 3" descr="https://kimi-img.moonshot.cn/pub/slides/slides_tmpl/image/25-10-09-16:35:25-d3jn7j8s8jdo4os5dj2g.png"/>
          <p:cNvPicPr>
            <a:picLocks noChangeAspect="1"/>
          </p:cNvPicPr>
          <p:nvPr/>
        </p:nvPicPr>
        <p:blipFill>
          <a:blip r:embed="rId5"/>
          <a:srcRect l="763" t="-40" r="763" b="40"/>
          <a:stretch/>
        </p:blipFill>
        <p:spPr>
          <a:xfrm>
            <a:off x="9499600" y="1881505"/>
            <a:ext cx="779145" cy="790575"/>
          </a:xfrm>
          <a:prstGeom prst="rect">
            <a:avLst/>
          </a:prstGeom>
        </p:spPr>
      </p:pic>
      <p:sp>
        <p:nvSpPr>
          <p:cNvPr id="6" name="Text 0"/>
          <p:cNvSpPr/>
          <p:nvPr/>
        </p:nvSpPr>
        <p:spPr>
          <a:xfrm>
            <a:off x="856298" y="657860"/>
            <a:ext cx="1047940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注册登录完整链路</a:t>
            </a:r>
            <a:endParaRPr lang="en-US" sz="1600" dirty="0"/>
          </a:p>
        </p:txBody>
      </p:sp>
      <p:sp>
        <p:nvSpPr>
          <p:cNvPr id="7" name="Text 1"/>
          <p:cNvSpPr/>
          <p:nvPr/>
        </p:nvSpPr>
        <p:spPr>
          <a:xfrm>
            <a:off x="1948180" y="200787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2"/>
          <p:cNvSpPr/>
          <p:nvPr/>
        </p:nvSpPr>
        <p:spPr>
          <a:xfrm>
            <a:off x="866775" y="283019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9" name="Text 3"/>
          <p:cNvSpPr/>
          <p:nvPr/>
        </p:nvSpPr>
        <p:spPr>
          <a:xfrm>
            <a:off x="866775" y="3543935"/>
            <a:ext cx="2853055" cy="27190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用例AUTH-01紧密串联注册、登录、令牌获取三个关键接口，模拟用户正常注册与登录流程，验证各接口间的逻辑关联和数据传递准确性。</a:t>
            </a:r>
            <a:endParaRPr lang="en-US" sz="1600" dirty="0"/>
          </a:p>
        </p:txBody>
      </p:sp>
      <p:sp>
        <p:nvSpPr>
          <p:cNvPr id="10" name="Text 4"/>
          <p:cNvSpPr/>
          <p:nvPr/>
        </p:nvSpPr>
        <p:spPr>
          <a:xfrm>
            <a:off x="5726430" y="243459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5"/>
          <p:cNvSpPr/>
          <p:nvPr/>
        </p:nvSpPr>
        <p:spPr>
          <a:xfrm>
            <a:off x="4655820" y="3248025"/>
            <a:ext cx="2853690" cy="71437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2" name="Text 6"/>
          <p:cNvSpPr/>
          <p:nvPr/>
        </p:nvSpPr>
        <p:spPr>
          <a:xfrm>
            <a:off x="4655820" y="3961765"/>
            <a:ext cx="2853055" cy="27190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先POST /api/v1/auth/register提交合法用户信息，断言返回200与成功提示；再POST /api/v1/auth/login提交相同凭证，断言返回JWT；最后携带JWT访问受保护接口，断言返回200，确保流程连贯。</a:t>
            </a:r>
            <a:endParaRPr lang="en-US" sz="1600" dirty="0"/>
          </a:p>
        </p:txBody>
      </p:sp>
      <p:sp>
        <p:nvSpPr>
          <p:cNvPr id="13" name="Text 7"/>
          <p:cNvSpPr/>
          <p:nvPr/>
        </p:nvSpPr>
        <p:spPr>
          <a:xfrm>
            <a:off x="9544685" y="204152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4" name="Text 8"/>
          <p:cNvSpPr/>
          <p:nvPr/>
        </p:nvSpPr>
        <p:spPr>
          <a:xfrm>
            <a:off x="8444865" y="280987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预期效果</a:t>
            </a:r>
            <a:endParaRPr lang="en-US" sz="1600" dirty="0"/>
          </a:p>
        </p:txBody>
      </p:sp>
      <p:sp>
        <p:nvSpPr>
          <p:cNvPr id="15" name="Text 9"/>
          <p:cNvSpPr/>
          <p:nvPr/>
        </p:nvSpPr>
        <p:spPr>
          <a:xfrm>
            <a:off x="8444865" y="3523615"/>
            <a:ext cx="2853055" cy="27184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通过该测试用例，验证数据库用户表的唯一约束、密码加密机制以及JWT签发与刷新流程的完整性，确保新生用户能够无缝注册并使用平台，提升用户体验。</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856298" y="65786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聊天与历史存储</a:t>
            </a:r>
            <a:endParaRPr lang="en-US" sz="1600" dirty="0"/>
          </a:p>
        </p:txBody>
      </p:sp>
      <p:sp>
        <p:nvSpPr>
          <p:cNvPr id="3" name="Shape 1"/>
          <p:cNvSpPr/>
          <p:nvPr/>
        </p:nvSpPr>
        <p:spPr>
          <a:xfrm>
            <a:off x="4267201" y="3391074"/>
            <a:ext cx="0" cy="928914"/>
          </a:xfrm>
          <a:prstGeom prst="line">
            <a:avLst/>
          </a:prstGeom>
          <a:noFill/>
          <a:ln w="19050">
            <a:solidFill>
              <a:srgbClr val="D9D9D9"/>
            </a:solidFill>
            <a:prstDash val="solid"/>
            <a:headEnd type="none"/>
            <a:tailEnd type="none"/>
          </a:ln>
        </p:spPr>
      </p:sp>
      <p:sp>
        <p:nvSpPr>
          <p:cNvPr id="4" name="Shape 2"/>
          <p:cNvSpPr/>
          <p:nvPr/>
        </p:nvSpPr>
        <p:spPr>
          <a:xfrm>
            <a:off x="7924801" y="3391074"/>
            <a:ext cx="0" cy="928914"/>
          </a:xfrm>
          <a:prstGeom prst="line">
            <a:avLst/>
          </a:prstGeom>
          <a:noFill/>
          <a:ln w="19050">
            <a:solidFill>
              <a:srgbClr val="D9D9D9"/>
            </a:solidFill>
            <a:prstDash val="solid"/>
            <a:headEnd type="none"/>
            <a:tailEnd type="none"/>
          </a:ln>
        </p:spPr>
      </p:sp>
      <p:pic>
        <p:nvPicPr>
          <p:cNvPr id="5" name="Image 0" descr="https://kimi-img.moonshot.cn/pub/slides/slides_tmpl/image/25-10-09-16:35:24-d3jn7j0s8jdo4os5div0.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6" name="Image 1" descr="https://kimi-img.moonshot.cn/pub/slides/slides_tmpl/image/25-10-09-16:35:24-d3jn7j0s8jdo4os5div0.png"/>
          <p:cNvPicPr>
            <a:picLocks noChangeAspect="1"/>
          </p:cNvPicPr>
          <p:nvPr/>
        </p:nvPicPr>
        <p:blipFill>
          <a:blip r:embed="rId4">
            <a:alphaModFix amt="40000"/>
          </a:blip>
          <a:stretch>
            <a:fillRect/>
          </a:stretch>
        </p:blipFill>
        <p:spPr>
          <a:xfrm flipV="1">
            <a:off x="10751820" y="559435"/>
            <a:ext cx="762000" cy="76200"/>
          </a:xfrm>
          <a:prstGeom prst="rect">
            <a:avLst/>
          </a:prstGeom>
        </p:spPr>
      </p:pic>
      <p:pic>
        <p:nvPicPr>
          <p:cNvPr id="7" name="Image 2" descr="https://kimi-img.moonshot.cn/pub/slides/slides_tmpl/image/25-10-09-16:35:24-d3jn7j0s8jdo4os5dj0g.png"/>
          <p:cNvPicPr>
            <a:picLocks noChangeAspect="1"/>
          </p:cNvPicPr>
          <p:nvPr/>
        </p:nvPicPr>
        <p:blipFill>
          <a:blip r:embed="rId5"/>
          <a:stretch>
            <a:fillRect/>
          </a:stretch>
        </p:blipFill>
        <p:spPr>
          <a:xfrm>
            <a:off x="4728210" y="5626735"/>
            <a:ext cx="2939415" cy="131445"/>
          </a:xfrm>
          <a:prstGeom prst="rect">
            <a:avLst/>
          </a:prstGeom>
        </p:spPr>
      </p:pic>
      <p:sp>
        <p:nvSpPr>
          <p:cNvPr id="8" name="Text 3"/>
          <p:cNvSpPr/>
          <p:nvPr/>
        </p:nvSpPr>
        <p:spPr>
          <a:xfrm>
            <a:off x="1127760" y="2645410"/>
            <a:ext cx="2853690" cy="71437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测试目的</a:t>
            </a:r>
            <a:endParaRPr lang="en-US" sz="1600" dirty="0"/>
          </a:p>
        </p:txBody>
      </p:sp>
      <p:sp>
        <p:nvSpPr>
          <p:cNvPr id="9" name="Text 4"/>
          <p:cNvSpPr/>
          <p:nvPr/>
        </p:nvSpPr>
        <p:spPr>
          <a:xfrm>
            <a:off x="1127760" y="3359150"/>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用例CHAT-01模拟学生向DeepSeek提问场景，旨在验证聊天消息的存储、排序以及分页功能，确保学生与AI的对话历史能够完整、有序地保存并展示，便于后续查阅。</a:t>
            </a:r>
            <a:endParaRPr lang="en-US" sz="1600" dirty="0"/>
          </a:p>
        </p:txBody>
      </p:sp>
      <p:sp>
        <p:nvSpPr>
          <p:cNvPr id="10" name="Text 5"/>
          <p:cNvSpPr/>
          <p:nvPr/>
        </p:nvSpPr>
        <p:spPr>
          <a:xfrm>
            <a:off x="4728210" y="2085975"/>
            <a:ext cx="2853690" cy="71437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测试流程</a:t>
            </a:r>
            <a:endParaRPr lang="en-US" sz="1600" dirty="0"/>
          </a:p>
        </p:txBody>
      </p:sp>
      <p:sp>
        <p:nvSpPr>
          <p:cNvPr id="11" name="Text 6"/>
          <p:cNvSpPr/>
          <p:nvPr/>
        </p:nvSpPr>
        <p:spPr>
          <a:xfrm>
            <a:off x="4728210" y="279971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POST /api/v1/models/chat提交问题与令牌，断言响应时间不超过5秒且返回conversation_id；随后GET /api/v1/conversations验证对话列表按时间倒序排列；再GET /api/v1/conversations/{id}验证消息数组按时间升序包含用户提问与AI回复。</a:t>
            </a:r>
            <a:endParaRPr lang="en-US" sz="1600" dirty="0"/>
          </a:p>
        </p:txBody>
      </p:sp>
      <p:sp>
        <p:nvSpPr>
          <p:cNvPr id="12" name="Text 7"/>
          <p:cNvSpPr/>
          <p:nvPr/>
        </p:nvSpPr>
        <p:spPr>
          <a:xfrm>
            <a:off x="8328025" y="2777490"/>
            <a:ext cx="2853690" cy="71628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测试意义</a:t>
            </a:r>
            <a:endParaRPr lang="en-US" sz="1600" dirty="0"/>
          </a:p>
        </p:txBody>
      </p:sp>
      <p:sp>
        <p:nvSpPr>
          <p:cNvPr id="13" name="Text 8"/>
          <p:cNvSpPr/>
          <p:nvPr/>
        </p:nvSpPr>
        <p:spPr>
          <a:xfrm>
            <a:off x="8328025" y="3491230"/>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该测试用例确保消息存储与检索机制的可靠性，即使在高并发的聊天场景下，也能保证学生与AI的对话历史不丢失、不混乱，为用户提供连贯的交互体验。</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04</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a:solidFill>
                  <a:srgbClr val="0D0D0D"/>
                </a:solidFill>
                <a:latin typeface="MiSans" pitchFamily="34" charset="0"/>
                <a:ea typeface="MiSans" pitchFamily="34" charset="-122"/>
                <a:cs typeface="MiSans" pitchFamily="34" charset="-120"/>
              </a:rPr>
              <a:t>系统测试端到端</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60.png"/>
          <p:cNvPicPr>
            <a:picLocks noChangeAspect="1"/>
          </p:cNvPicPr>
          <p:nvPr/>
        </p:nvPicPr>
        <p:blipFill>
          <a:blip r:embed="rId4"/>
          <a:stretch>
            <a:fillRect/>
          </a:stretch>
        </p:blipFill>
        <p:spPr>
          <a:xfrm>
            <a:off x="10117455" y="1658620"/>
            <a:ext cx="751205" cy="1575435"/>
          </a:xfrm>
          <a:prstGeom prst="rect">
            <a:avLst/>
          </a:prstGeom>
        </p:spPr>
      </p:pic>
      <p:pic>
        <p:nvPicPr>
          <p:cNvPr id="3" name="Image 1" descr="https://kimi-img.moonshot.cn/pub/slides/slides_tmpl/image/25-10-09-16:35:26-d3jn7jgs8jdo4os5dj60.png"/>
          <p:cNvPicPr>
            <a:picLocks noChangeAspect="1"/>
          </p:cNvPicPr>
          <p:nvPr/>
        </p:nvPicPr>
        <p:blipFill>
          <a:blip r:embed="rId4"/>
          <a:stretch>
            <a:fillRect/>
          </a:stretch>
        </p:blipFill>
        <p:spPr>
          <a:xfrm>
            <a:off x="7206615" y="1658620"/>
            <a:ext cx="751205" cy="1575435"/>
          </a:xfrm>
          <a:prstGeom prst="rect">
            <a:avLst/>
          </a:prstGeom>
        </p:spPr>
      </p:pic>
      <p:pic>
        <p:nvPicPr>
          <p:cNvPr id="4" name="Image 2" descr="https://kimi-img.moonshot.cn/pub/slides/slides_tmpl/image/25-10-09-16:35:26-d3jn7jgs8jdo4os5dj60.png"/>
          <p:cNvPicPr>
            <a:picLocks noChangeAspect="1"/>
          </p:cNvPicPr>
          <p:nvPr/>
        </p:nvPicPr>
        <p:blipFill>
          <a:blip r:embed="rId4"/>
          <a:stretch>
            <a:fillRect/>
          </a:stretch>
        </p:blipFill>
        <p:spPr>
          <a:xfrm>
            <a:off x="1384935" y="1658620"/>
            <a:ext cx="751205" cy="1575435"/>
          </a:xfrm>
          <a:prstGeom prst="rect">
            <a:avLst/>
          </a:prstGeom>
        </p:spPr>
      </p:pic>
      <p:pic>
        <p:nvPicPr>
          <p:cNvPr id="5" name="Image 3" descr="https://kimi-img.moonshot.cn/pub/slides/slides_tmpl/image/25-10-09-16:35:26-d3jn7jgs8jdo4os5dj60.png"/>
          <p:cNvPicPr>
            <a:picLocks noChangeAspect="1"/>
          </p:cNvPicPr>
          <p:nvPr/>
        </p:nvPicPr>
        <p:blipFill>
          <a:blip r:embed="rId4"/>
          <a:stretch>
            <a:fillRect/>
          </a:stretch>
        </p:blipFill>
        <p:spPr>
          <a:xfrm>
            <a:off x="4295775" y="1658620"/>
            <a:ext cx="751205" cy="1575435"/>
          </a:xfrm>
          <a:prstGeom prst="rect">
            <a:avLst/>
          </a:prstGeom>
        </p:spPr>
      </p:pic>
      <p:sp>
        <p:nvSpPr>
          <p:cNvPr id="6" name="Text 0"/>
          <p:cNvSpPr/>
          <p:nvPr/>
        </p:nvSpPr>
        <p:spPr>
          <a:xfrm>
            <a:off x="58166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系统测试全景图</a:t>
            </a:r>
            <a:endParaRPr lang="en-US" sz="1600" dirty="0"/>
          </a:p>
        </p:txBody>
      </p:sp>
      <p:sp>
        <p:nvSpPr>
          <p:cNvPr id="7" name="Shape 1"/>
          <p:cNvSpPr/>
          <p:nvPr/>
        </p:nvSpPr>
        <p:spPr>
          <a:xfrm>
            <a:off x="214376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sp>
      <p:sp>
        <p:nvSpPr>
          <p:cNvPr id="8" name="Shape 2"/>
          <p:cNvSpPr/>
          <p:nvPr/>
        </p:nvSpPr>
        <p:spPr>
          <a:xfrm>
            <a:off x="5088255"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sp>
      <p:sp>
        <p:nvSpPr>
          <p:cNvPr id="9" name="Shape 3"/>
          <p:cNvSpPr/>
          <p:nvPr/>
        </p:nvSpPr>
        <p:spPr>
          <a:xfrm>
            <a:off x="801370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sp>
      <p:pic>
        <p:nvPicPr>
          <p:cNvPr id="10" name="Image 4" descr="https://kimi-img.moonshot.cn/pub/slides/slides_tmpl/image/25-10-09-16:35:24-d3jn7j0s8jdo4os5div0.png"/>
          <p:cNvPicPr>
            <a:picLocks noChangeAspect="1"/>
          </p:cNvPicPr>
          <p:nvPr/>
        </p:nvPicPr>
        <p:blipFill>
          <a:blip r:embed="rId5">
            <a:alphaModFix amt="40000"/>
          </a:blip>
          <a:stretch>
            <a:fillRect/>
          </a:stretch>
        </p:blipFill>
        <p:spPr>
          <a:xfrm flipV="1">
            <a:off x="10751820" y="428625"/>
            <a:ext cx="762000" cy="76200"/>
          </a:xfrm>
          <a:prstGeom prst="rect">
            <a:avLst/>
          </a:prstGeom>
        </p:spPr>
      </p:pic>
      <p:pic>
        <p:nvPicPr>
          <p:cNvPr id="11" name="Image 5" descr="https://kimi-img.moonshot.cn/pub/slides/slides_tmpl/image/25-10-09-16:35:24-d3jn7j0s8jdo4os5div0.png"/>
          <p:cNvPicPr>
            <a:picLocks noChangeAspect="1"/>
          </p:cNvPicPr>
          <p:nvPr/>
        </p:nvPicPr>
        <p:blipFill>
          <a:blip r:embed="rId5">
            <a:alphaModFix amt="40000"/>
          </a:blip>
          <a:stretch>
            <a:fillRect/>
          </a:stretch>
        </p:blipFill>
        <p:spPr>
          <a:xfrm flipV="1">
            <a:off x="10751820" y="559435"/>
            <a:ext cx="762000" cy="76200"/>
          </a:xfrm>
          <a:prstGeom prst="rect">
            <a:avLst/>
          </a:prstGeom>
        </p:spPr>
      </p:pic>
      <p:sp>
        <p:nvSpPr>
          <p:cNvPr id="12" name="Text 4"/>
          <p:cNvSpPr/>
          <p:nvPr/>
        </p:nvSpPr>
        <p:spPr>
          <a:xfrm>
            <a:off x="1470660" y="1869440"/>
            <a:ext cx="54292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01</a:t>
            </a:r>
            <a:endParaRPr lang="en-US" sz="1600" dirty="0"/>
          </a:p>
        </p:txBody>
      </p:sp>
      <p:sp>
        <p:nvSpPr>
          <p:cNvPr id="13" name="Text 5"/>
          <p:cNvSpPr/>
          <p:nvPr/>
        </p:nvSpPr>
        <p:spPr>
          <a:xfrm>
            <a:off x="560070" y="2618740"/>
            <a:ext cx="2325370"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测试范围</a:t>
            </a:r>
            <a:endParaRPr lang="en-US" sz="1600" dirty="0"/>
          </a:p>
        </p:txBody>
      </p:sp>
      <p:sp>
        <p:nvSpPr>
          <p:cNvPr id="14" name="Text 6"/>
          <p:cNvSpPr/>
          <p:nvPr/>
        </p:nvSpPr>
        <p:spPr>
          <a:xfrm>
            <a:off x="632460" y="3234055"/>
            <a:ext cx="238696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系统测试将软件视为一个整体，Playwright驱动真实浏览器模拟学生从注册到提问再到退出的完整会话，全面覆盖功能、性能、安全、兼容性四大维度，确保平台在真实校园网环境下稳定运行。</a:t>
            </a:r>
            <a:endParaRPr lang="en-US" sz="1600" dirty="0"/>
          </a:p>
        </p:txBody>
      </p:sp>
      <p:sp>
        <p:nvSpPr>
          <p:cNvPr id="15" name="Text 7"/>
          <p:cNvSpPr/>
          <p:nvPr/>
        </p:nvSpPr>
        <p:spPr>
          <a:xfrm>
            <a:off x="4391660" y="1869440"/>
            <a:ext cx="53276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02</a:t>
            </a:r>
            <a:endParaRPr lang="en-US" sz="1600" dirty="0"/>
          </a:p>
        </p:txBody>
      </p:sp>
      <p:sp>
        <p:nvSpPr>
          <p:cNvPr id="16" name="Text 8"/>
          <p:cNvSpPr/>
          <p:nvPr/>
        </p:nvSpPr>
        <p:spPr>
          <a:xfrm>
            <a:off x="3477895" y="2618740"/>
            <a:ext cx="233616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功能测试</a:t>
            </a:r>
            <a:endParaRPr lang="en-US" sz="1600" dirty="0"/>
          </a:p>
        </p:txBody>
      </p:sp>
      <p:sp>
        <p:nvSpPr>
          <p:cNvPr id="17" name="Text 9"/>
          <p:cNvSpPr/>
          <p:nvPr/>
        </p:nvSpPr>
        <p:spPr>
          <a:xfrm>
            <a:off x="3494405" y="3234055"/>
            <a:ext cx="2353310"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功能侧重点在于验证账户锁定机制、权限隔离等关键功能，确保系统能够准确识别并处理各种用户操作，防止非法访问和数据泄露，保障用户信息安全。</a:t>
            </a:r>
            <a:endParaRPr lang="en-US" sz="1600" dirty="0"/>
          </a:p>
        </p:txBody>
      </p:sp>
      <p:sp>
        <p:nvSpPr>
          <p:cNvPr id="18" name="Text 10"/>
          <p:cNvSpPr/>
          <p:nvPr/>
        </p:nvSpPr>
        <p:spPr>
          <a:xfrm>
            <a:off x="7303770" y="1869440"/>
            <a:ext cx="51498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03</a:t>
            </a:r>
            <a:endParaRPr lang="en-US" sz="1600" dirty="0"/>
          </a:p>
        </p:txBody>
      </p:sp>
      <p:sp>
        <p:nvSpPr>
          <p:cNvPr id="19" name="Text 11"/>
          <p:cNvSpPr/>
          <p:nvPr/>
        </p:nvSpPr>
        <p:spPr>
          <a:xfrm>
            <a:off x="6323330" y="2618740"/>
            <a:ext cx="2324100"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性能测试</a:t>
            </a:r>
            <a:endParaRPr lang="en-US" sz="1600" dirty="0"/>
          </a:p>
        </p:txBody>
      </p:sp>
      <p:sp>
        <p:nvSpPr>
          <p:cNvPr id="20" name="Text 12"/>
          <p:cNvSpPr/>
          <p:nvPr/>
        </p:nvSpPr>
        <p:spPr>
          <a:xfrm>
            <a:off x="6390640" y="3234055"/>
            <a:ext cx="237807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性能测试使用JMeter加压，模拟50并发持续5分钟，验证注册、登录、聊天等核心接口的响应时间与错误率，确保系统在高负载下仍能稳定运行，满足用户日常使用需求。</a:t>
            </a:r>
            <a:endParaRPr lang="en-US" sz="1600" dirty="0"/>
          </a:p>
        </p:txBody>
      </p:sp>
      <p:sp>
        <p:nvSpPr>
          <p:cNvPr id="21" name="Text 13"/>
          <p:cNvSpPr/>
          <p:nvPr/>
        </p:nvSpPr>
        <p:spPr>
          <a:xfrm>
            <a:off x="10214610" y="1869440"/>
            <a:ext cx="54038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04</a:t>
            </a:r>
            <a:endParaRPr lang="en-US" sz="1600" dirty="0"/>
          </a:p>
        </p:txBody>
      </p:sp>
      <p:sp>
        <p:nvSpPr>
          <p:cNvPr id="22" name="Text 14"/>
          <p:cNvSpPr/>
          <p:nvPr/>
        </p:nvSpPr>
        <p:spPr>
          <a:xfrm>
            <a:off x="9281795" y="2618740"/>
            <a:ext cx="230441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安全与兼容性测试</a:t>
            </a:r>
            <a:endParaRPr lang="en-US" sz="1600" dirty="0"/>
          </a:p>
        </p:txBody>
      </p:sp>
      <p:sp>
        <p:nvSpPr>
          <p:cNvPr id="23" name="Text 15"/>
          <p:cNvSpPr/>
          <p:nvPr/>
        </p:nvSpPr>
        <p:spPr>
          <a:xfrm>
            <a:off x="9349105" y="3234055"/>
            <a:ext cx="235648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安全测试通过SQLMap与自研脚本验证，全面排查SQL注入、XSS等安全隐患；兼容性测试覆盖Chrome、Edge、Firefox及移动端，确保平台在不同设备和浏览器上均能正常运行，提供一致的用户体验。</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23000"/>
          </a:blip>
          <a:srcRect l="4" t="11111" r="18329"/>
          <a:stretch/>
        </p:blipFill>
        <p:spPr>
          <a:xfrm flipH="1" flipV="1">
            <a:off x="0" y="0"/>
            <a:ext cx="12191365" cy="6858000"/>
          </a:xfrm>
          <a:prstGeom prst="rect">
            <a:avLst/>
          </a:prstGeom>
        </p:spPr>
      </p:pic>
      <p:sp>
        <p:nvSpPr>
          <p:cNvPr id="3" name="Text 0"/>
          <p:cNvSpPr/>
          <p:nvPr/>
        </p:nvSpPr>
        <p:spPr>
          <a:xfrm>
            <a:off x="541020" y="532130"/>
            <a:ext cx="10993120" cy="979805"/>
          </a:xfrm>
          <a:prstGeom prst="rect">
            <a:avLst/>
          </a:prstGeom>
          <a:noFill/>
          <a:ln/>
        </p:spPr>
        <p:txBody>
          <a:bodyPr wrap="square" lIns="0" tIns="0" rIns="0" bIns="0" rtlCol="0" anchor="t"/>
          <a:lstStyle/>
          <a:p>
            <a:pPr algn="r">
              <a:lnSpc>
                <a:spcPct val="150000"/>
              </a:lnSpc>
            </a:pPr>
            <a:r>
              <a:rPr lang="en-US" sz="3600" dirty="0">
                <a:solidFill>
                  <a:srgbClr val="0D0D0D"/>
                </a:solidFill>
                <a:latin typeface="MiSans" pitchFamily="34" charset="0"/>
                <a:ea typeface="MiSans" pitchFamily="34" charset="-122"/>
                <a:cs typeface="MiSans" pitchFamily="34" charset="-120"/>
              </a:rPr>
              <a:t>账户锁定机制验证</a:t>
            </a:r>
            <a:endParaRPr lang="en-US" sz="1600" dirty="0"/>
          </a:p>
        </p:txBody>
      </p:sp>
      <p:sp>
        <p:nvSpPr>
          <p:cNvPr id="4" name="Shape 1"/>
          <p:cNvSpPr/>
          <p:nvPr/>
        </p:nvSpPr>
        <p:spPr>
          <a:xfrm>
            <a:off x="5177791" y="3709209"/>
            <a:ext cx="0" cy="928914"/>
          </a:xfrm>
          <a:prstGeom prst="line">
            <a:avLst/>
          </a:prstGeom>
          <a:noFill/>
          <a:ln w="19050">
            <a:solidFill>
              <a:srgbClr val="D9D9D9"/>
            </a:solidFill>
            <a:prstDash val="solid"/>
            <a:headEnd type="none"/>
            <a:tailEnd type="none"/>
          </a:ln>
        </p:spPr>
      </p:sp>
      <p:sp>
        <p:nvSpPr>
          <p:cNvPr id="5" name="Shape 2"/>
          <p:cNvSpPr/>
          <p:nvPr/>
        </p:nvSpPr>
        <p:spPr>
          <a:xfrm>
            <a:off x="8518526" y="3709209"/>
            <a:ext cx="0" cy="928914"/>
          </a:xfrm>
          <a:prstGeom prst="line">
            <a:avLst/>
          </a:prstGeom>
          <a:noFill/>
          <a:ln w="19050">
            <a:solidFill>
              <a:srgbClr val="D9D9D9"/>
            </a:solidFill>
            <a:prstDash val="solid"/>
            <a:headEnd type="none"/>
            <a:tailEnd type="none"/>
          </a:ln>
        </p:spPr>
      </p:sp>
      <p:pic>
        <p:nvPicPr>
          <p:cNvPr id="6" name="Image 1" descr="https://kimi-img.moonshot.cn/pub/slides/slides_tmpl/image/25-10-09-16:35:24-d3jn7j0s8jdo4os5diug.jpg"/>
          <p:cNvPicPr>
            <a:picLocks noChangeAspect="1"/>
          </p:cNvPicPr>
          <p:nvPr/>
        </p:nvPicPr>
        <p:blipFill>
          <a:blip r:embed="rId5"/>
          <a:stretch>
            <a:fillRect/>
          </a:stretch>
        </p:blipFill>
        <p:spPr>
          <a:xfrm rot="5400000">
            <a:off x="-958850" y="4513580"/>
            <a:ext cx="4178300" cy="509905"/>
          </a:xfrm>
          <a:prstGeom prst="rect">
            <a:avLst/>
          </a:prstGeom>
        </p:spPr>
      </p:pic>
      <p:sp>
        <p:nvSpPr>
          <p:cNvPr id="7" name="Shape 3"/>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8" name="Shape 4"/>
          <p:cNvSpPr/>
          <p:nvPr/>
        </p:nvSpPr>
        <p:spPr>
          <a:xfrm>
            <a:off x="11490960" y="6078220"/>
            <a:ext cx="209550" cy="42238"/>
          </a:xfrm>
          <a:prstGeom prst="rect">
            <a:avLst/>
          </a:prstGeom>
          <a:solidFill>
            <a:srgbClr val="000000"/>
          </a:solidFill>
          <a:ln w="19050">
            <a:solidFill>
              <a:srgbClr val="000000"/>
            </a:solidFill>
            <a:prstDash val="solid"/>
          </a:ln>
        </p:spPr>
      </p:sp>
      <p:sp>
        <p:nvSpPr>
          <p:cNvPr id="9" name="Text 5"/>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490960" y="6175211"/>
            <a:ext cx="209550" cy="42238"/>
          </a:xfrm>
          <a:prstGeom prst="rect">
            <a:avLst/>
          </a:prstGeom>
          <a:solidFill>
            <a:srgbClr val="000000"/>
          </a:solidFill>
          <a:ln w="19050">
            <a:solidFill>
              <a:srgbClr val="000000"/>
            </a:solidFill>
            <a:prstDash val="solid"/>
          </a:ln>
        </p:spPr>
      </p:sp>
      <p:sp>
        <p:nvSpPr>
          <p:cNvPr id="11" name="Text 7"/>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11490960" y="6272202"/>
            <a:ext cx="209550" cy="42238"/>
          </a:xfrm>
          <a:prstGeom prst="rect">
            <a:avLst/>
          </a:prstGeom>
          <a:solidFill>
            <a:srgbClr val="000000"/>
          </a:solidFill>
          <a:ln w="19050">
            <a:solidFill>
              <a:srgbClr val="000000"/>
            </a:solidFill>
            <a:prstDash val="solid"/>
          </a:ln>
        </p:spPr>
      </p:sp>
      <p:sp>
        <p:nvSpPr>
          <p:cNvPr id="13" name="Text 9"/>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5"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882650" y="800100"/>
            <a:ext cx="762000" cy="76200"/>
          </a:xfrm>
          <a:prstGeom prst="rect">
            <a:avLst/>
          </a:prstGeom>
        </p:spPr>
      </p:pic>
      <p:sp>
        <p:nvSpPr>
          <p:cNvPr id="16" name="Text 10"/>
          <p:cNvSpPr/>
          <p:nvPr/>
        </p:nvSpPr>
        <p:spPr>
          <a:xfrm>
            <a:off x="2246630" y="2288540"/>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17" name="Text 11"/>
          <p:cNvSpPr/>
          <p:nvPr/>
        </p:nvSpPr>
        <p:spPr>
          <a:xfrm>
            <a:off x="2268855" y="3138805"/>
            <a:ext cx="2513965" cy="29876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用例AUTH-05模拟暴力破解场景，连续5次使用错误密码调用登录接口，验证系统是否能准确识别异常行为并采取相应措施。</a:t>
            </a:r>
            <a:endParaRPr lang="en-US" sz="1600" dirty="0"/>
          </a:p>
        </p:txBody>
      </p:sp>
      <p:sp>
        <p:nvSpPr>
          <p:cNvPr id="18" name="Text 12"/>
          <p:cNvSpPr/>
          <p:nvPr/>
        </p:nvSpPr>
        <p:spPr>
          <a:xfrm>
            <a:off x="5568950" y="229552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9" name="Text 13"/>
          <p:cNvSpPr/>
          <p:nvPr/>
        </p:nvSpPr>
        <p:spPr>
          <a:xfrm>
            <a:off x="5591175" y="3145790"/>
            <a:ext cx="2513965" cy="298005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前5次登录尝试均返回401错误；第6次使用正确密码登录时，断言返回423锁定状态，并检查数据库users表locked_until字段是否被正确设置为未来时间。</a:t>
            </a:r>
            <a:endParaRPr lang="en-US" sz="1600" dirty="0"/>
          </a:p>
        </p:txBody>
      </p:sp>
      <p:sp>
        <p:nvSpPr>
          <p:cNvPr id="20" name="Text 14"/>
          <p:cNvSpPr/>
          <p:nvPr/>
        </p:nvSpPr>
        <p:spPr>
          <a:xfrm>
            <a:off x="8852535" y="231584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测试意义</a:t>
            </a:r>
            <a:endParaRPr lang="en-US" sz="1600" dirty="0"/>
          </a:p>
        </p:txBody>
      </p:sp>
      <p:sp>
        <p:nvSpPr>
          <p:cNvPr id="21" name="Text 15"/>
          <p:cNvSpPr/>
          <p:nvPr/>
        </p:nvSpPr>
        <p:spPr>
          <a:xfrm>
            <a:off x="8874760" y="3166110"/>
            <a:ext cx="2513965" cy="29597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该测试用例确保账户锁定机制能够有效防止恶意脚本通过爆破攻击获取用户账号，保护用户账户安全，维护平台的稳定运行。</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80110" y="1675765"/>
            <a:ext cx="4953000" cy="4413250"/>
          </a:xfrm>
          <a:prstGeom prst="roundRect">
            <a:avLst>
              <a:gd name="adj" fmla="val 7194"/>
            </a:avLst>
          </a:prstGeom>
          <a:gradFill flip="none" rotWithShape="1">
            <a:gsLst>
              <a:gs pos="0">
                <a:srgbClr val="FFFFFF">
                  <a:alpha val="86000"/>
                </a:srgbClr>
              </a:gs>
              <a:gs pos="56000">
                <a:srgbClr val="EAEEF4">
                  <a:alpha val="0"/>
                </a:srgbClr>
              </a:gs>
              <a:gs pos="100000">
                <a:srgbClr val="EAEEF4">
                  <a:alpha val="0"/>
                </a:srgbClr>
              </a:gs>
            </a:gsLst>
            <a:path path="circle">
              <a:fillToRect l="100000" t="100000"/>
            </a:path>
            <a:tileRect r="-100000" b="-100000"/>
          </a:gradFill>
          <a:ln/>
        </p:spPr>
      </p:sp>
      <p:sp>
        <p:nvSpPr>
          <p:cNvPr id="3" name="Text 1"/>
          <p:cNvSpPr/>
          <p:nvPr/>
        </p:nvSpPr>
        <p:spPr>
          <a:xfrm>
            <a:off x="880110" y="1675765"/>
            <a:ext cx="4953000" cy="441325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6357620" y="1675765"/>
            <a:ext cx="4953000" cy="4413250"/>
          </a:xfrm>
          <a:prstGeom prst="roundRect">
            <a:avLst>
              <a:gd name="adj" fmla="val 7194"/>
            </a:avLst>
          </a:prstGeom>
          <a:gradFill flip="none" rotWithShape="1">
            <a:gsLst>
              <a:gs pos="0">
                <a:srgbClr val="FFFFFF">
                  <a:alpha val="86000"/>
                </a:srgbClr>
              </a:gs>
              <a:gs pos="46000">
                <a:srgbClr val="EAEEF4">
                  <a:alpha val="0"/>
                </a:srgbClr>
              </a:gs>
              <a:gs pos="100000">
                <a:srgbClr val="EAEEF4">
                  <a:alpha val="0"/>
                </a:srgbClr>
              </a:gs>
            </a:gsLst>
            <a:path path="circle">
              <a:fillToRect l="100000" t="100000"/>
            </a:path>
            <a:tileRect r="-100000" b="-100000"/>
          </a:gradFill>
          <a:ln/>
        </p:spPr>
      </p:sp>
      <p:sp>
        <p:nvSpPr>
          <p:cNvPr id="5" name="Text 3"/>
          <p:cNvSpPr/>
          <p:nvPr/>
        </p:nvSpPr>
        <p:spPr>
          <a:xfrm>
            <a:off x="6357620" y="1675765"/>
            <a:ext cx="4953000" cy="441325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732155" y="753110"/>
            <a:ext cx="1064958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权限控制安全验证</a:t>
            </a:r>
            <a:endParaRPr lang="en-US" sz="1600" dirty="0"/>
          </a:p>
        </p:txBody>
      </p:sp>
      <p:sp>
        <p:nvSpPr>
          <p:cNvPr id="7" name="Shape 5"/>
          <p:cNvSpPr/>
          <p:nvPr/>
        </p:nvSpPr>
        <p:spPr>
          <a:xfrm>
            <a:off x="9318625" y="6332855"/>
            <a:ext cx="2063750" cy="0"/>
          </a:xfrm>
          <a:prstGeom prst="straightConnector1">
            <a:avLst/>
          </a:prstGeom>
          <a:noFill/>
          <a:ln w="9525">
            <a:solidFill>
              <a:srgbClr val="000000">
                <a:alpha val="21961"/>
              </a:srgbClr>
            </a:solidFill>
            <a:prstDash val="solid"/>
            <a:headEnd type="none"/>
            <a:tailEnd type="none"/>
          </a:ln>
        </p:spPr>
      </p:sp>
      <p:sp>
        <p:nvSpPr>
          <p:cNvPr id="8" name="Shape 6"/>
          <p:cNvSpPr/>
          <p:nvPr/>
        </p:nvSpPr>
        <p:spPr>
          <a:xfrm>
            <a:off x="11459845" y="6039485"/>
            <a:ext cx="209550" cy="42238"/>
          </a:xfrm>
          <a:prstGeom prst="rect">
            <a:avLst/>
          </a:prstGeom>
          <a:solidFill>
            <a:srgbClr val="000000"/>
          </a:solidFill>
          <a:ln w="19050">
            <a:solidFill>
              <a:srgbClr val="000000"/>
            </a:solidFill>
            <a:prstDash val="solid"/>
          </a:ln>
        </p:spPr>
      </p:sp>
      <p:sp>
        <p:nvSpPr>
          <p:cNvPr id="9" name="Text 7"/>
          <p:cNvSpPr/>
          <p:nvPr/>
        </p:nvSpPr>
        <p:spPr>
          <a:xfrm>
            <a:off x="11459845" y="6039485"/>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11459845" y="6136476"/>
            <a:ext cx="209550" cy="42238"/>
          </a:xfrm>
          <a:prstGeom prst="rect">
            <a:avLst/>
          </a:prstGeom>
          <a:solidFill>
            <a:srgbClr val="000000"/>
          </a:solidFill>
          <a:ln w="19050">
            <a:solidFill>
              <a:srgbClr val="000000"/>
            </a:solidFill>
            <a:prstDash val="solid"/>
          </a:ln>
        </p:spPr>
      </p:sp>
      <p:sp>
        <p:nvSpPr>
          <p:cNvPr id="11" name="Text 9"/>
          <p:cNvSpPr/>
          <p:nvPr/>
        </p:nvSpPr>
        <p:spPr>
          <a:xfrm>
            <a:off x="11459845" y="613647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a:off x="11459845" y="6233467"/>
            <a:ext cx="209550" cy="42238"/>
          </a:xfrm>
          <a:prstGeom prst="rect">
            <a:avLst/>
          </a:prstGeom>
          <a:solidFill>
            <a:srgbClr val="000000"/>
          </a:solidFill>
          <a:ln w="19050">
            <a:solidFill>
              <a:srgbClr val="000000"/>
            </a:solidFill>
            <a:prstDash val="solid"/>
          </a:ln>
        </p:spPr>
      </p:sp>
      <p:sp>
        <p:nvSpPr>
          <p:cNvPr id="13" name="Text 11"/>
          <p:cNvSpPr/>
          <p:nvPr/>
        </p:nvSpPr>
        <p:spPr>
          <a:xfrm>
            <a:off x="11459845" y="6233467"/>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0" descr="https://kimi-img.moonshot.cn/pub/slides/slides_tmpl/image/25-10-09-16:35:24-d3jn7j0s8jdo4os5div0.png"/>
          <p:cNvPicPr>
            <a:picLocks noChangeAspect="1"/>
          </p:cNvPicPr>
          <p:nvPr/>
        </p:nvPicPr>
        <p:blipFill>
          <a:blip r:embed="rId4">
            <a:alphaModFix amt="40000"/>
          </a:blip>
          <a:stretch>
            <a:fillRect/>
          </a:stretch>
        </p:blipFill>
        <p:spPr>
          <a:xfrm flipV="1">
            <a:off x="851535" y="630555"/>
            <a:ext cx="762000" cy="76200"/>
          </a:xfrm>
          <a:prstGeom prst="rect">
            <a:avLst/>
          </a:prstGeom>
        </p:spPr>
      </p:pic>
      <p:pic>
        <p:nvPicPr>
          <p:cNvPr id="15" name="Image 1" descr="https://kimi-img.moonshot.cn/pub/slides/slides_tmpl/image/25-10-09-16:35:24-d3jn7j0s8jdo4os5div0.png"/>
          <p:cNvPicPr>
            <a:picLocks noChangeAspect="1"/>
          </p:cNvPicPr>
          <p:nvPr/>
        </p:nvPicPr>
        <p:blipFill>
          <a:blip r:embed="rId4">
            <a:alphaModFix amt="40000"/>
          </a:blip>
          <a:stretch>
            <a:fillRect/>
          </a:stretch>
        </p:blipFill>
        <p:spPr>
          <a:xfrm flipV="1">
            <a:off x="851535" y="761365"/>
            <a:ext cx="762000" cy="76200"/>
          </a:xfrm>
          <a:prstGeom prst="rect">
            <a:avLst/>
          </a:prstGeom>
        </p:spPr>
      </p:pic>
      <p:sp>
        <p:nvSpPr>
          <p:cNvPr id="16" name="Text 12"/>
          <p:cNvSpPr/>
          <p:nvPr/>
        </p:nvSpPr>
        <p:spPr>
          <a:xfrm>
            <a:off x="2882265" y="2368550"/>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01</a:t>
            </a:r>
            <a:endParaRPr lang="en-US" sz="1600" dirty="0"/>
          </a:p>
        </p:txBody>
      </p:sp>
      <p:sp>
        <p:nvSpPr>
          <p:cNvPr id="17" name="Text 13"/>
          <p:cNvSpPr/>
          <p:nvPr/>
        </p:nvSpPr>
        <p:spPr>
          <a:xfrm>
            <a:off x="905510" y="3272155"/>
            <a:ext cx="4998085" cy="38544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18" name="Text 14"/>
          <p:cNvSpPr/>
          <p:nvPr/>
        </p:nvSpPr>
        <p:spPr>
          <a:xfrm>
            <a:off x="1363345" y="3694430"/>
            <a:ext cx="4083050" cy="212090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用例ADMIN-01与AUTH-06分别验证普通用户访问管理接口以及未登录用户访问受保护接口时的权限控制情况，确保RBAC模型在不同场景下均能有效发挥作用。</a:t>
            </a:r>
            <a:endParaRPr lang="en-US" sz="1600" dirty="0"/>
          </a:p>
        </p:txBody>
      </p:sp>
      <p:sp>
        <p:nvSpPr>
          <p:cNvPr id="19" name="Text 15"/>
          <p:cNvSpPr/>
          <p:nvPr/>
        </p:nvSpPr>
        <p:spPr>
          <a:xfrm>
            <a:off x="8416925" y="2368550"/>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02</a:t>
            </a:r>
            <a:endParaRPr lang="en-US" sz="1600" dirty="0"/>
          </a:p>
        </p:txBody>
      </p:sp>
      <p:sp>
        <p:nvSpPr>
          <p:cNvPr id="20" name="Text 16"/>
          <p:cNvSpPr/>
          <p:nvPr/>
        </p:nvSpPr>
        <p:spPr>
          <a:xfrm>
            <a:off x="6353810" y="3272155"/>
            <a:ext cx="4998085" cy="38544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测试结果</a:t>
            </a:r>
            <a:endParaRPr lang="en-US" sz="1600" dirty="0"/>
          </a:p>
        </p:txBody>
      </p:sp>
      <p:sp>
        <p:nvSpPr>
          <p:cNvPr id="21" name="Text 17"/>
          <p:cNvSpPr/>
          <p:nvPr/>
        </p:nvSpPr>
        <p:spPr>
          <a:xfrm>
            <a:off x="6811645" y="3694430"/>
            <a:ext cx="4083050" cy="212090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普通用户携带合法JWT访问GET /api/v1/admin/users时，返回403且提示需要管理员权限；未携带令牌直接调用聊天接口时，返回401且提示无法验证凭据，验证通过。</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4-d3jn7j0s8jdo4os5divg.jpg"/>
          <p:cNvPicPr>
            <a:picLocks noChangeAspect="1"/>
          </p:cNvPicPr>
          <p:nvPr/>
        </p:nvPicPr>
        <p:blipFill>
          <a:blip r:embed="rId4"/>
          <a:stretch>
            <a:fillRect/>
          </a:stretch>
        </p:blipFill>
        <p:spPr>
          <a:xfrm>
            <a:off x="4236085" y="5199380"/>
            <a:ext cx="7179310" cy="736600"/>
          </a:xfrm>
          <a:prstGeom prst="rect">
            <a:avLst/>
          </a:prstGeom>
        </p:spPr>
      </p:pic>
      <p:pic>
        <p:nvPicPr>
          <p:cNvPr id="3" name="Image 1" descr="https://kimi-img.moonshot.cn/pub/slides/slides_tmpl/image/25-10-09-16:35:24-d3jn7j0s8jdo4os5divg.jpg"/>
          <p:cNvPicPr>
            <a:picLocks noChangeAspect="1"/>
          </p:cNvPicPr>
          <p:nvPr/>
        </p:nvPicPr>
        <p:blipFill>
          <a:blip r:embed="rId4"/>
          <a:stretch>
            <a:fillRect/>
          </a:stretch>
        </p:blipFill>
        <p:spPr>
          <a:xfrm>
            <a:off x="4236085" y="4401185"/>
            <a:ext cx="7179310" cy="736600"/>
          </a:xfrm>
          <a:prstGeom prst="rect">
            <a:avLst/>
          </a:prstGeom>
        </p:spPr>
      </p:pic>
      <p:pic>
        <p:nvPicPr>
          <p:cNvPr id="4" name="Image 2" descr="https://kimi-img.moonshot.cn/pub/slides/slides_tmpl/image/25-10-09-16:35:24-d3jn7j0s8jdo4os5divg.jpg"/>
          <p:cNvPicPr>
            <a:picLocks noChangeAspect="1"/>
          </p:cNvPicPr>
          <p:nvPr/>
        </p:nvPicPr>
        <p:blipFill>
          <a:blip r:embed="rId4"/>
          <a:stretch>
            <a:fillRect/>
          </a:stretch>
        </p:blipFill>
        <p:spPr>
          <a:xfrm>
            <a:off x="4236085" y="3590925"/>
            <a:ext cx="7179310" cy="736600"/>
          </a:xfrm>
          <a:prstGeom prst="rect">
            <a:avLst/>
          </a:prstGeom>
        </p:spPr>
      </p:pic>
      <p:pic>
        <p:nvPicPr>
          <p:cNvPr id="5" name="Image 3" descr="https://kimi-img.moonshot.cn/pub/slides/slides_tmpl/image/25-10-09-16:35:24-d3jn7j0s8jdo4os5divg.jpg"/>
          <p:cNvPicPr>
            <a:picLocks noChangeAspect="1"/>
          </p:cNvPicPr>
          <p:nvPr/>
        </p:nvPicPr>
        <p:blipFill>
          <a:blip r:embed="rId4"/>
          <a:stretch>
            <a:fillRect/>
          </a:stretch>
        </p:blipFill>
        <p:spPr>
          <a:xfrm>
            <a:off x="4236085" y="2780665"/>
            <a:ext cx="7179310" cy="736600"/>
          </a:xfrm>
          <a:prstGeom prst="rect">
            <a:avLst/>
          </a:prstGeom>
        </p:spPr>
      </p:pic>
      <p:pic>
        <p:nvPicPr>
          <p:cNvPr id="6" name="Image 4" descr="https://kimi-img.moonshot.cn/pub/slides/slides_tmpl/image/25-10-09-16:35:24-d3jn7j0s8jdo4os5divg.jpg"/>
          <p:cNvPicPr>
            <a:picLocks noChangeAspect="1"/>
          </p:cNvPicPr>
          <p:nvPr/>
        </p:nvPicPr>
        <p:blipFill>
          <a:blip r:embed="rId4"/>
          <a:stretch>
            <a:fillRect/>
          </a:stretch>
        </p:blipFill>
        <p:spPr>
          <a:xfrm>
            <a:off x="4236085" y="1970405"/>
            <a:ext cx="7179310" cy="736600"/>
          </a:xfrm>
          <a:prstGeom prst="rect">
            <a:avLst/>
          </a:prstGeom>
        </p:spPr>
      </p:pic>
      <p:pic>
        <p:nvPicPr>
          <p:cNvPr id="7" name="Image 5" descr="https://kimi-img.moonshot.cn/pub/slides/slides_tmpl/image/25-10-09-16:35:24-d3jn7j0s8jdo4os5divg.jpg"/>
          <p:cNvPicPr>
            <a:picLocks noChangeAspect="1"/>
          </p:cNvPicPr>
          <p:nvPr/>
        </p:nvPicPr>
        <p:blipFill>
          <a:blip r:embed="rId4"/>
          <a:stretch>
            <a:fillRect/>
          </a:stretch>
        </p:blipFill>
        <p:spPr>
          <a:xfrm>
            <a:off x="4236085" y="1160145"/>
            <a:ext cx="7179310" cy="736600"/>
          </a:xfrm>
          <a:prstGeom prst="rect">
            <a:avLst/>
          </a:prstGeom>
        </p:spPr>
      </p:pic>
      <p:sp>
        <p:nvSpPr>
          <p:cNvPr id="8" name="Shape 0"/>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9" name="Shape 1"/>
          <p:cNvSpPr/>
          <p:nvPr/>
        </p:nvSpPr>
        <p:spPr>
          <a:xfrm>
            <a:off x="1045210" y="1243965"/>
            <a:ext cx="1408430" cy="800100"/>
          </a:xfrm>
          <a:prstGeom prst="rect">
            <a:avLst/>
          </a:prstGeom>
          <a:solidFill>
            <a:srgbClr val="000000">
              <a:alpha val="0"/>
            </a:srgbClr>
          </a:solidFill>
          <a:ln/>
        </p:spPr>
      </p:sp>
      <p:sp>
        <p:nvSpPr>
          <p:cNvPr id="10" name="Text 2"/>
          <p:cNvSpPr/>
          <p:nvPr/>
        </p:nvSpPr>
        <p:spPr>
          <a:xfrm>
            <a:off x="1045210" y="1243965"/>
            <a:ext cx="1408430" cy="800100"/>
          </a:xfrm>
          <a:prstGeom prst="rect">
            <a:avLst/>
          </a:prstGeom>
          <a:noFill/>
          <a:ln/>
        </p:spPr>
        <p:txBody>
          <a:bodyPr wrap="square" lIns="0" tIns="0" rIns="0" bIns="0" rtlCol="0" anchor="b"/>
          <a:lstStyle/>
          <a:p>
            <a:pPr>
              <a:lnSpc>
                <a:spcPct val="130000"/>
              </a:lnSpc>
            </a:pPr>
            <a:r>
              <a:rPr lang="en-US" sz="4000" dirty="0">
                <a:solidFill>
                  <a:srgbClr val="000000"/>
                </a:solidFill>
                <a:latin typeface="MiSans" pitchFamily="34" charset="0"/>
                <a:ea typeface="MiSans" pitchFamily="34" charset="-122"/>
                <a:cs typeface="MiSans" pitchFamily="34" charset="-120"/>
              </a:rPr>
              <a:t>目录</a:t>
            </a:r>
            <a:endParaRPr lang="en-US" sz="1600" dirty="0"/>
          </a:p>
        </p:txBody>
      </p:sp>
      <p:sp>
        <p:nvSpPr>
          <p:cNvPr id="11" name="Text 3"/>
          <p:cNvSpPr/>
          <p:nvPr/>
        </p:nvSpPr>
        <p:spPr>
          <a:xfrm>
            <a:off x="1045210" y="2010410"/>
            <a:ext cx="2663190" cy="438150"/>
          </a:xfrm>
          <a:prstGeom prst="rect">
            <a:avLst/>
          </a:prstGeom>
          <a:noFill/>
          <a:ln/>
        </p:spPr>
        <p:txBody>
          <a:bodyPr wrap="square" lIns="0" tIns="0" rIns="0" bIns="0" rtlCol="0" anchor="t">
            <a:spAutoFit/>
          </a:bodyPr>
          <a:lstStyle/>
          <a:p>
            <a:pPr>
              <a:lnSpc>
                <a:spcPct val="100000"/>
              </a:lnSpc>
            </a:pPr>
            <a:r>
              <a:rPr lang="en-US" sz="2800" b="1" dirty="0">
                <a:solidFill>
                  <a:srgbClr val="0439E1"/>
                </a:solidFill>
                <a:latin typeface="MiSans" pitchFamily="34" charset="0"/>
                <a:ea typeface="MiSans" pitchFamily="34" charset="-122"/>
                <a:cs typeface="MiSans" pitchFamily="34" charset="-120"/>
              </a:rPr>
              <a:t>CONTENTS</a:t>
            </a:r>
            <a:endParaRPr lang="en-US" sz="1600" dirty="0"/>
          </a:p>
        </p:txBody>
      </p:sp>
      <p:sp>
        <p:nvSpPr>
          <p:cNvPr id="12" name="Shape 4"/>
          <p:cNvSpPr/>
          <p:nvPr/>
        </p:nvSpPr>
        <p:spPr>
          <a:xfrm>
            <a:off x="1125220" y="1988820"/>
            <a:ext cx="1664970" cy="0"/>
          </a:xfrm>
          <a:prstGeom prst="line">
            <a:avLst/>
          </a:prstGeom>
          <a:noFill/>
          <a:ln w="12700">
            <a:solidFill>
              <a:srgbClr val="000000"/>
            </a:solidFill>
            <a:prstDash val="solid"/>
            <a:headEnd type="none"/>
            <a:tailEnd type="none"/>
          </a:ln>
        </p:spPr>
      </p:sp>
      <p:sp>
        <p:nvSpPr>
          <p:cNvPr id="13" name="Shape 5"/>
          <p:cNvSpPr/>
          <p:nvPr/>
        </p:nvSpPr>
        <p:spPr>
          <a:xfrm>
            <a:off x="11459749" y="6115941"/>
            <a:ext cx="209306" cy="42231"/>
          </a:xfrm>
          <a:prstGeom prst="rect">
            <a:avLst/>
          </a:prstGeom>
          <a:solidFill>
            <a:srgbClr val="000000"/>
          </a:solidFill>
          <a:ln w="19050">
            <a:solidFill>
              <a:srgbClr val="000000"/>
            </a:solidFill>
            <a:prstDash val="solid"/>
          </a:ln>
        </p:spPr>
      </p:sp>
      <p:sp>
        <p:nvSpPr>
          <p:cNvPr id="14" name="Text 6"/>
          <p:cNvSpPr/>
          <p:nvPr/>
        </p:nvSpPr>
        <p:spPr>
          <a:xfrm>
            <a:off x="11459749" y="61159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7"/>
          <p:cNvSpPr/>
          <p:nvPr/>
        </p:nvSpPr>
        <p:spPr>
          <a:xfrm>
            <a:off x="11459749" y="6212915"/>
            <a:ext cx="209306" cy="42231"/>
          </a:xfrm>
          <a:prstGeom prst="rect">
            <a:avLst/>
          </a:prstGeom>
          <a:solidFill>
            <a:srgbClr val="000000"/>
          </a:solidFill>
          <a:ln w="19050">
            <a:solidFill>
              <a:srgbClr val="000000"/>
            </a:solidFill>
            <a:prstDash val="solid"/>
          </a:ln>
        </p:spPr>
      </p:sp>
      <p:sp>
        <p:nvSpPr>
          <p:cNvPr id="16" name="Text 8"/>
          <p:cNvSpPr/>
          <p:nvPr/>
        </p:nvSpPr>
        <p:spPr>
          <a:xfrm>
            <a:off x="11459749" y="62129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9"/>
          <p:cNvSpPr/>
          <p:nvPr/>
        </p:nvSpPr>
        <p:spPr>
          <a:xfrm>
            <a:off x="11459749" y="6309889"/>
            <a:ext cx="209306" cy="42231"/>
          </a:xfrm>
          <a:prstGeom prst="rect">
            <a:avLst/>
          </a:prstGeom>
          <a:solidFill>
            <a:srgbClr val="000000"/>
          </a:solidFill>
          <a:ln w="19050">
            <a:solidFill>
              <a:srgbClr val="000000"/>
            </a:solidFill>
            <a:prstDash val="solid"/>
          </a:ln>
        </p:spPr>
      </p:sp>
      <p:sp>
        <p:nvSpPr>
          <p:cNvPr id="18" name="Text 10"/>
          <p:cNvSpPr/>
          <p:nvPr/>
        </p:nvSpPr>
        <p:spPr>
          <a:xfrm>
            <a:off x="11459749" y="63098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6" descr="https://kimi-img.moonshot.cn/pub/slides/slides_tmpl/image/25-10-09-16:35:24-d3jn7j0s8jdo4os5div0.png"/>
          <p:cNvPicPr>
            <a:picLocks noChangeAspect="1"/>
          </p:cNvPicPr>
          <p:nvPr/>
        </p:nvPicPr>
        <p:blipFill>
          <a:blip r:embed="rId5">
            <a:alphaModFix amt="40000"/>
          </a:blip>
          <a:stretch>
            <a:fillRect/>
          </a:stretch>
        </p:blipFill>
        <p:spPr>
          <a:xfrm flipV="1">
            <a:off x="851535" y="630555"/>
            <a:ext cx="762000" cy="76200"/>
          </a:xfrm>
          <a:prstGeom prst="rect">
            <a:avLst/>
          </a:prstGeom>
        </p:spPr>
      </p:pic>
      <p:pic>
        <p:nvPicPr>
          <p:cNvPr id="20" name="Image 7" descr="https://kimi-img.moonshot.cn/pub/slides/slides_tmpl/image/25-10-09-16:35:24-d3jn7j0s8jdo4os5div0.png"/>
          <p:cNvPicPr>
            <a:picLocks noChangeAspect="1"/>
          </p:cNvPicPr>
          <p:nvPr/>
        </p:nvPicPr>
        <p:blipFill>
          <a:blip r:embed="rId5">
            <a:alphaModFix amt="40000"/>
          </a:blip>
          <a:stretch>
            <a:fillRect/>
          </a:stretch>
        </p:blipFill>
        <p:spPr>
          <a:xfrm flipV="1">
            <a:off x="851535" y="761365"/>
            <a:ext cx="762000" cy="76200"/>
          </a:xfrm>
          <a:prstGeom prst="rect">
            <a:avLst/>
          </a:prstGeom>
        </p:spPr>
      </p:pic>
      <p:pic>
        <p:nvPicPr>
          <p:cNvPr id="21" name="Image 8" descr="https://kimi-img.moonshot.cn/pub/slides/slides_tmpl/image/25-10-09-16:35:24-d3jn7j0s8jdo4os5diug.jpg"/>
          <p:cNvPicPr>
            <a:picLocks noChangeAspect="1"/>
          </p:cNvPicPr>
          <p:nvPr/>
        </p:nvPicPr>
        <p:blipFill>
          <a:blip r:embed="rId6"/>
          <a:stretch>
            <a:fillRect/>
          </a:stretch>
        </p:blipFill>
        <p:spPr>
          <a:xfrm rot="5400000">
            <a:off x="9744710" y="779780"/>
            <a:ext cx="2170430" cy="568960"/>
          </a:xfrm>
          <a:prstGeom prst="rect">
            <a:avLst/>
          </a:prstGeom>
        </p:spPr>
      </p:pic>
      <p:sp>
        <p:nvSpPr>
          <p:cNvPr id="22" name="Text 11"/>
          <p:cNvSpPr/>
          <p:nvPr/>
        </p:nvSpPr>
        <p:spPr>
          <a:xfrm>
            <a:off x="4305935" y="120078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01.</a:t>
            </a:r>
            <a:endParaRPr lang="en-US" sz="1600" dirty="0"/>
          </a:p>
        </p:txBody>
      </p:sp>
      <p:sp>
        <p:nvSpPr>
          <p:cNvPr id="23" name="Text 12"/>
          <p:cNvSpPr/>
          <p:nvPr/>
        </p:nvSpPr>
        <p:spPr>
          <a:xfrm>
            <a:off x="5147310" y="1323975"/>
            <a:ext cx="6026785" cy="311150"/>
          </a:xfrm>
          <a:prstGeom prst="rect">
            <a:avLst/>
          </a:prstGeom>
          <a:noFill/>
          <a:ln/>
        </p:spPr>
        <p:txBody>
          <a:bodyPr wrap="square" lIns="0" tIns="0" rIns="0" bIns="0" rtlCol="0" anchor="t">
            <a:spAutoFit/>
          </a:bodyPr>
          <a:lstStyle/>
          <a:p>
            <a:pPr>
              <a:lnSpc>
                <a:spcPct val="100000"/>
              </a:lnSpc>
            </a:pPr>
            <a:r>
              <a:rPr lang="en-US" sz="2000" dirty="0">
                <a:solidFill>
                  <a:srgbClr val="595959"/>
                </a:solidFill>
                <a:latin typeface="MiSans" pitchFamily="34" charset="0"/>
                <a:ea typeface="MiSans" pitchFamily="34" charset="-122"/>
                <a:cs typeface="MiSans" pitchFamily="34" charset="-120"/>
              </a:rPr>
              <a:t>项目与测试总览</a:t>
            </a:r>
            <a:endParaRPr lang="en-US" sz="1600" dirty="0"/>
          </a:p>
        </p:txBody>
      </p:sp>
      <p:sp>
        <p:nvSpPr>
          <p:cNvPr id="24" name="Text 13"/>
          <p:cNvSpPr/>
          <p:nvPr/>
        </p:nvSpPr>
        <p:spPr>
          <a:xfrm>
            <a:off x="4305935" y="202628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02.</a:t>
            </a:r>
            <a:endParaRPr lang="en-US" sz="1600" dirty="0"/>
          </a:p>
        </p:txBody>
      </p:sp>
      <p:sp>
        <p:nvSpPr>
          <p:cNvPr id="25" name="Text 14"/>
          <p:cNvSpPr/>
          <p:nvPr/>
        </p:nvSpPr>
        <p:spPr>
          <a:xfrm>
            <a:off x="5147310" y="2159635"/>
            <a:ext cx="6027420" cy="311150"/>
          </a:xfrm>
          <a:prstGeom prst="rect">
            <a:avLst/>
          </a:prstGeom>
          <a:noFill/>
          <a:ln/>
        </p:spPr>
        <p:txBody>
          <a:bodyPr wrap="square" lIns="0" tIns="0" rIns="0" bIns="0" rtlCol="0" anchor="t">
            <a:spAutoFit/>
          </a:bodyPr>
          <a:lstStyle/>
          <a:p>
            <a:pPr>
              <a:lnSpc>
                <a:spcPct val="100000"/>
              </a:lnSpc>
            </a:pPr>
            <a:r>
              <a:rPr lang="en-US" sz="2000" dirty="0">
                <a:solidFill>
                  <a:srgbClr val="595959"/>
                </a:solidFill>
                <a:latin typeface="MiSans" pitchFamily="34" charset="0"/>
                <a:ea typeface="MiSans" pitchFamily="34" charset="-122"/>
                <a:cs typeface="MiSans" pitchFamily="34" charset="-120"/>
              </a:rPr>
              <a:t>单元测试深度剖析</a:t>
            </a:r>
            <a:endParaRPr lang="en-US" sz="1600" dirty="0"/>
          </a:p>
        </p:txBody>
      </p:sp>
      <p:sp>
        <p:nvSpPr>
          <p:cNvPr id="26" name="Text 15"/>
          <p:cNvSpPr/>
          <p:nvPr/>
        </p:nvSpPr>
        <p:spPr>
          <a:xfrm>
            <a:off x="4305935" y="282892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03.</a:t>
            </a:r>
            <a:endParaRPr lang="en-US" sz="1600" dirty="0"/>
          </a:p>
        </p:txBody>
      </p:sp>
      <p:sp>
        <p:nvSpPr>
          <p:cNvPr id="27" name="Text 16"/>
          <p:cNvSpPr/>
          <p:nvPr/>
        </p:nvSpPr>
        <p:spPr>
          <a:xfrm>
            <a:off x="5147310" y="2970530"/>
            <a:ext cx="6268085" cy="311150"/>
          </a:xfrm>
          <a:prstGeom prst="rect">
            <a:avLst/>
          </a:prstGeom>
          <a:noFill/>
          <a:ln/>
        </p:spPr>
        <p:txBody>
          <a:bodyPr wrap="square" lIns="0" tIns="0" rIns="0" bIns="0" rtlCol="0" anchor="t">
            <a:spAutoFit/>
          </a:bodyPr>
          <a:lstStyle/>
          <a:p>
            <a:pPr>
              <a:lnSpc>
                <a:spcPct val="100000"/>
              </a:lnSpc>
            </a:pPr>
            <a:r>
              <a:rPr lang="en-US" sz="2000" dirty="0">
                <a:solidFill>
                  <a:srgbClr val="595959"/>
                </a:solidFill>
                <a:latin typeface="MiSans" pitchFamily="34" charset="0"/>
                <a:ea typeface="MiSans" pitchFamily="34" charset="-122"/>
                <a:cs typeface="MiSans" pitchFamily="34" charset="-120"/>
              </a:rPr>
              <a:t>集成测试业务流</a:t>
            </a:r>
            <a:endParaRPr lang="en-US" sz="1600" dirty="0"/>
          </a:p>
        </p:txBody>
      </p:sp>
      <p:sp>
        <p:nvSpPr>
          <p:cNvPr id="28" name="Text 17"/>
          <p:cNvSpPr/>
          <p:nvPr/>
        </p:nvSpPr>
        <p:spPr>
          <a:xfrm>
            <a:off x="4305935" y="3651250"/>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04.</a:t>
            </a:r>
            <a:endParaRPr lang="en-US" sz="1600" dirty="0"/>
          </a:p>
        </p:txBody>
      </p:sp>
      <p:sp>
        <p:nvSpPr>
          <p:cNvPr id="29" name="Text 18"/>
          <p:cNvSpPr/>
          <p:nvPr/>
        </p:nvSpPr>
        <p:spPr>
          <a:xfrm>
            <a:off x="5147310" y="3768090"/>
            <a:ext cx="6268085" cy="311150"/>
          </a:xfrm>
          <a:prstGeom prst="rect">
            <a:avLst/>
          </a:prstGeom>
          <a:noFill/>
          <a:ln/>
        </p:spPr>
        <p:txBody>
          <a:bodyPr wrap="square" lIns="0" tIns="0" rIns="0" bIns="0" rtlCol="0" anchor="t">
            <a:spAutoFit/>
          </a:bodyPr>
          <a:lstStyle/>
          <a:p>
            <a:pPr>
              <a:lnSpc>
                <a:spcPct val="100000"/>
              </a:lnSpc>
            </a:pPr>
            <a:r>
              <a:rPr lang="en-US" sz="2000" dirty="0">
                <a:solidFill>
                  <a:srgbClr val="595959"/>
                </a:solidFill>
                <a:latin typeface="MiSans" pitchFamily="34" charset="0"/>
                <a:ea typeface="MiSans" pitchFamily="34" charset="-122"/>
                <a:cs typeface="MiSans" pitchFamily="34" charset="-120"/>
              </a:rPr>
              <a:t>系统测试端到端</a:t>
            </a:r>
            <a:endParaRPr lang="en-US" sz="1600" dirty="0"/>
          </a:p>
        </p:txBody>
      </p:sp>
      <p:sp>
        <p:nvSpPr>
          <p:cNvPr id="30" name="Text 19"/>
          <p:cNvSpPr/>
          <p:nvPr/>
        </p:nvSpPr>
        <p:spPr>
          <a:xfrm>
            <a:off x="4305935" y="4465320"/>
            <a:ext cx="86868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05.</a:t>
            </a:r>
            <a:endParaRPr lang="en-US" sz="1600" dirty="0"/>
          </a:p>
        </p:txBody>
      </p:sp>
      <p:sp>
        <p:nvSpPr>
          <p:cNvPr id="31" name="Text 20"/>
          <p:cNvSpPr/>
          <p:nvPr/>
        </p:nvSpPr>
        <p:spPr>
          <a:xfrm>
            <a:off x="5147310" y="4588510"/>
            <a:ext cx="6268085" cy="311150"/>
          </a:xfrm>
          <a:prstGeom prst="rect">
            <a:avLst/>
          </a:prstGeom>
          <a:noFill/>
          <a:ln/>
        </p:spPr>
        <p:txBody>
          <a:bodyPr wrap="square" lIns="0" tIns="0" rIns="0" bIns="0" rtlCol="0" anchor="t">
            <a:spAutoFit/>
          </a:bodyPr>
          <a:lstStyle/>
          <a:p>
            <a:pPr>
              <a:lnSpc>
                <a:spcPct val="100000"/>
              </a:lnSpc>
            </a:pPr>
            <a:r>
              <a:rPr lang="en-US" sz="2000" dirty="0">
                <a:solidFill>
                  <a:srgbClr val="595959"/>
                </a:solidFill>
                <a:latin typeface="MiSans" pitchFamily="34" charset="0"/>
                <a:ea typeface="MiSans" pitchFamily="34" charset="-122"/>
                <a:cs typeface="MiSans" pitchFamily="34" charset="-120"/>
              </a:rPr>
              <a:t>非功能与自动化</a:t>
            </a:r>
            <a:endParaRPr lang="en-US" sz="1600" dirty="0"/>
          </a:p>
        </p:txBody>
      </p:sp>
      <p:sp>
        <p:nvSpPr>
          <p:cNvPr id="32" name="Text 21"/>
          <p:cNvSpPr/>
          <p:nvPr/>
        </p:nvSpPr>
        <p:spPr>
          <a:xfrm>
            <a:off x="4305935" y="524319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06.</a:t>
            </a:r>
            <a:endParaRPr lang="en-US" sz="1600" dirty="0"/>
          </a:p>
        </p:txBody>
      </p:sp>
      <p:sp>
        <p:nvSpPr>
          <p:cNvPr id="33" name="Text 22"/>
          <p:cNvSpPr/>
          <p:nvPr/>
        </p:nvSpPr>
        <p:spPr>
          <a:xfrm>
            <a:off x="5147310" y="5382895"/>
            <a:ext cx="6268085" cy="311150"/>
          </a:xfrm>
          <a:prstGeom prst="rect">
            <a:avLst/>
          </a:prstGeom>
          <a:noFill/>
          <a:ln/>
        </p:spPr>
        <p:txBody>
          <a:bodyPr wrap="square" lIns="0" tIns="0" rIns="0" bIns="0" rtlCol="0" anchor="t">
            <a:spAutoFit/>
          </a:bodyPr>
          <a:lstStyle/>
          <a:p>
            <a:pPr>
              <a:lnSpc>
                <a:spcPct val="100000"/>
              </a:lnSpc>
            </a:pPr>
            <a:r>
              <a:rPr lang="en-US" sz="2000" dirty="0">
                <a:solidFill>
                  <a:srgbClr val="595959"/>
                </a:solidFill>
                <a:latin typeface="MiSans" pitchFamily="34" charset="0"/>
                <a:ea typeface="MiSans" pitchFamily="34" charset="-122"/>
                <a:cs typeface="MiSans" pitchFamily="34" charset="-120"/>
              </a:rPr>
              <a:t>结果评审与总结</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05</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a:solidFill>
                  <a:srgbClr val="0D0D0D"/>
                </a:solidFill>
                <a:latin typeface="MiSans" pitchFamily="34" charset="0"/>
                <a:ea typeface="MiSans" pitchFamily="34" charset="-122"/>
                <a:cs typeface="MiSans" pitchFamily="34" charset="-120"/>
              </a:rPr>
              <a:t>非功能与自动化</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17000"/>
          </a:blip>
          <a:srcRect l="4" t="11111" r="18329"/>
          <a:stretch/>
        </p:blipFill>
        <p:spPr>
          <a:xfrm flipH="1" flipV="1">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499360" y="4895850"/>
            <a:ext cx="8691880" cy="1588135"/>
          </a:xfrm>
          <a:prstGeom prst="rect">
            <a:avLst/>
          </a:prstGeom>
        </p:spPr>
      </p:pic>
      <p:pic>
        <p:nvPicPr>
          <p:cNvPr id="4" name="Image 2" descr="https://kimi-img.moonshot.cn/pub/slides/slides_tmpl/image/25-10-09-16:35:24-d3jn7j0s8jdo4os5divg.jpg"/>
          <p:cNvPicPr>
            <a:picLocks noChangeAspect="1"/>
          </p:cNvPicPr>
          <p:nvPr/>
        </p:nvPicPr>
        <p:blipFill>
          <a:blip r:embed="rId5"/>
          <a:stretch>
            <a:fillRect/>
          </a:stretch>
        </p:blipFill>
        <p:spPr>
          <a:xfrm flipH="1">
            <a:off x="1062990" y="3084195"/>
            <a:ext cx="8926830" cy="1663700"/>
          </a:xfrm>
          <a:prstGeom prst="rect">
            <a:avLst/>
          </a:prstGeom>
        </p:spPr>
      </p:pic>
      <p:pic>
        <p:nvPicPr>
          <p:cNvPr id="5" name="Image 3" descr="https://kimi-img.moonshot.cn/pub/slides/slides_tmpl/image/25-10-09-16:35:24-d3jn7j0s8jdo4os5divg.jpg"/>
          <p:cNvPicPr>
            <a:picLocks noChangeAspect="1"/>
          </p:cNvPicPr>
          <p:nvPr/>
        </p:nvPicPr>
        <p:blipFill>
          <a:blip r:embed="rId5"/>
          <a:stretch>
            <a:fillRect/>
          </a:stretch>
        </p:blipFill>
        <p:spPr>
          <a:xfrm>
            <a:off x="2560955" y="1395095"/>
            <a:ext cx="8691880" cy="1588135"/>
          </a:xfrm>
          <a:prstGeom prst="rect">
            <a:avLst/>
          </a:prstGeom>
        </p:spPr>
      </p:pic>
      <p:sp>
        <p:nvSpPr>
          <p:cNvPr id="6" name="Text 0"/>
          <p:cNvSpPr/>
          <p:nvPr/>
        </p:nvSpPr>
        <p:spPr>
          <a:xfrm>
            <a:off x="541020" y="440055"/>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性能与安全结果</a:t>
            </a:r>
            <a:endParaRPr lang="en-US" sz="1600" dirty="0"/>
          </a:p>
        </p:txBody>
      </p:sp>
      <p:pic>
        <p:nvPicPr>
          <p:cNvPr id="7" name="Image 4" descr="https://kimi-img.moonshot.cn/pub/slides/slides_tmpl/image/25-10-09-16:35:24-d3jn7j0s8jdo4os5div0.png"/>
          <p:cNvPicPr>
            <a:picLocks noChangeAspect="1"/>
          </p:cNvPicPr>
          <p:nvPr/>
        </p:nvPicPr>
        <p:blipFill>
          <a:blip r:embed="rId6">
            <a:alphaModFix amt="40000"/>
          </a:blip>
          <a:stretch>
            <a:fillRect/>
          </a:stretch>
        </p:blipFill>
        <p:spPr>
          <a:xfrm flipV="1">
            <a:off x="10751820" y="612140"/>
            <a:ext cx="762000" cy="76200"/>
          </a:xfrm>
          <a:prstGeom prst="rect">
            <a:avLst/>
          </a:prstGeom>
        </p:spPr>
      </p:pic>
      <p:pic>
        <p:nvPicPr>
          <p:cNvPr id="8" name="Image 5" descr="https://kimi-img.moonshot.cn/pub/slides/slides_tmpl/image/25-10-09-16:35:24-d3jn7j0s8jdo4os5div0.png"/>
          <p:cNvPicPr>
            <a:picLocks noChangeAspect="1"/>
          </p:cNvPicPr>
          <p:nvPr/>
        </p:nvPicPr>
        <p:blipFill>
          <a:blip r:embed="rId6">
            <a:alphaModFix amt="40000"/>
          </a:blip>
          <a:stretch>
            <a:fillRect/>
          </a:stretch>
        </p:blipFill>
        <p:spPr>
          <a:xfrm flipV="1">
            <a:off x="10751820" y="742950"/>
            <a:ext cx="762000" cy="76200"/>
          </a:xfrm>
          <a:prstGeom prst="rect">
            <a:avLst/>
          </a:prstGeom>
        </p:spPr>
      </p:pic>
      <p:pic>
        <p:nvPicPr>
          <p:cNvPr id="9" name="Image 6" descr="https://kimi-img.moonshot.cn/pub/slides/slides_tmpl/image/25-10-09-16:35:25-d3jn7j8s8jdo4os5dj2g.png"/>
          <p:cNvPicPr>
            <a:picLocks noChangeAspect="1"/>
          </p:cNvPicPr>
          <p:nvPr/>
        </p:nvPicPr>
        <p:blipFill>
          <a:blip r:embed="rId7"/>
          <a:srcRect l="275" r="275"/>
          <a:stretch/>
        </p:blipFill>
        <p:spPr>
          <a:xfrm>
            <a:off x="2296795" y="1903095"/>
            <a:ext cx="688340" cy="691515"/>
          </a:xfrm>
          <a:prstGeom prst="rect">
            <a:avLst/>
          </a:prstGeom>
        </p:spPr>
      </p:pic>
      <p:pic>
        <p:nvPicPr>
          <p:cNvPr id="10" name="Image 7" descr="https://kimi-img.moonshot.cn/pub/slides/slides_tmpl/image/25-10-09-16:35:25-d3jn7j8s8jdo4os5dj2g.png"/>
          <p:cNvPicPr>
            <a:picLocks noChangeAspect="1"/>
          </p:cNvPicPr>
          <p:nvPr/>
        </p:nvPicPr>
        <p:blipFill>
          <a:blip r:embed="rId7"/>
          <a:srcRect l="275" r="275"/>
          <a:stretch/>
        </p:blipFill>
        <p:spPr>
          <a:xfrm>
            <a:off x="9625330" y="3469005"/>
            <a:ext cx="688340" cy="691515"/>
          </a:xfrm>
          <a:prstGeom prst="rect">
            <a:avLst/>
          </a:prstGeom>
        </p:spPr>
      </p:pic>
      <p:pic>
        <p:nvPicPr>
          <p:cNvPr id="11" name="Image 8" descr="https://kimi-img.moonshot.cn/pub/slides/slides_tmpl/image/25-10-09-16:35:25-d3jn7j8s8jdo4os5dj2g.png"/>
          <p:cNvPicPr>
            <a:picLocks noChangeAspect="1"/>
          </p:cNvPicPr>
          <p:nvPr/>
        </p:nvPicPr>
        <p:blipFill>
          <a:blip r:embed="rId7"/>
          <a:srcRect l="275" r="275"/>
          <a:stretch/>
        </p:blipFill>
        <p:spPr>
          <a:xfrm>
            <a:off x="2210435" y="5386705"/>
            <a:ext cx="688340" cy="691515"/>
          </a:xfrm>
          <a:prstGeom prst="rect">
            <a:avLst/>
          </a:prstGeom>
        </p:spPr>
      </p:pic>
      <p:sp>
        <p:nvSpPr>
          <p:cNvPr id="12" name="Text 1"/>
          <p:cNvSpPr/>
          <p:nvPr/>
        </p:nvSpPr>
        <p:spPr>
          <a:xfrm>
            <a:off x="2301240" y="199326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13" name="Text 2"/>
          <p:cNvSpPr/>
          <p:nvPr/>
        </p:nvSpPr>
        <p:spPr>
          <a:xfrm>
            <a:off x="3457575" y="1551305"/>
            <a:ext cx="7733665" cy="440055"/>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性能测试结果</a:t>
            </a:r>
            <a:endParaRPr lang="en-US" sz="1600" dirty="0"/>
          </a:p>
        </p:txBody>
      </p:sp>
      <p:sp>
        <p:nvSpPr>
          <p:cNvPr id="14" name="Text 3"/>
          <p:cNvSpPr/>
          <p:nvPr/>
        </p:nvSpPr>
        <p:spPr>
          <a:xfrm>
            <a:off x="3457575" y="1903095"/>
            <a:ext cx="7795260" cy="11201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性能测试使用JMeter加压，注册、登录接口平均响应时间分别为320ms和2.1s，均低于设定目标；50并发持续5分钟，错误率仅为0.5%，远低于1%目标，系统性能表现优良。</a:t>
            </a:r>
            <a:endParaRPr lang="en-US" sz="1600" dirty="0"/>
          </a:p>
        </p:txBody>
      </p:sp>
      <p:sp>
        <p:nvSpPr>
          <p:cNvPr id="15" name="Text 4"/>
          <p:cNvSpPr/>
          <p:nvPr/>
        </p:nvSpPr>
        <p:spPr>
          <a:xfrm>
            <a:off x="9629775" y="355917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6" name="Text 5"/>
          <p:cNvSpPr/>
          <p:nvPr/>
        </p:nvSpPr>
        <p:spPr>
          <a:xfrm>
            <a:off x="1395095" y="3300095"/>
            <a:ext cx="7795260" cy="363220"/>
          </a:xfrm>
          <a:prstGeom prst="rect">
            <a:avLst/>
          </a:prstGeom>
          <a:noFill/>
          <a:ln/>
        </p:spPr>
        <p:txBody>
          <a:bodyPr wrap="square" lIns="0" tIns="0" rIns="0" bIns="0" rtlCol="0" anchor="t"/>
          <a:lstStyle/>
          <a:p>
            <a:pPr algn="r">
              <a:lnSpc>
                <a:spcPct val="100000"/>
              </a:lnSpc>
            </a:pPr>
            <a:r>
              <a:rPr lang="en-US" sz="2000" dirty="0">
                <a:solidFill>
                  <a:srgbClr val="0439E1"/>
                </a:solidFill>
                <a:latin typeface="MiSans" pitchFamily="34" charset="0"/>
                <a:ea typeface="MiSans" pitchFamily="34" charset="-122"/>
                <a:cs typeface="MiSans" pitchFamily="34" charset="-120"/>
              </a:rPr>
              <a:t>安全测试结果</a:t>
            </a:r>
            <a:endParaRPr lang="en-US" sz="1600" dirty="0"/>
          </a:p>
        </p:txBody>
      </p:sp>
      <p:sp>
        <p:nvSpPr>
          <p:cNvPr id="17" name="Text 6"/>
          <p:cNvSpPr/>
          <p:nvPr/>
        </p:nvSpPr>
        <p:spPr>
          <a:xfrm>
            <a:off x="1395095" y="3651885"/>
            <a:ext cx="7795260" cy="107950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安全测试通过SQLMap与自研脚本验证，所有输入点均采用参数化查询，无SQL注入漏洞；前端输出全部经转义处理，无XSS风险；接口响应数据经过脱敏处理，无敏感信息泄露。</a:t>
            </a:r>
            <a:endParaRPr lang="en-US" sz="1600" dirty="0"/>
          </a:p>
        </p:txBody>
      </p:sp>
      <p:sp>
        <p:nvSpPr>
          <p:cNvPr id="18" name="Text 7"/>
          <p:cNvSpPr/>
          <p:nvPr/>
        </p:nvSpPr>
        <p:spPr>
          <a:xfrm>
            <a:off x="2214880" y="547687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9" name="Text 8"/>
          <p:cNvSpPr/>
          <p:nvPr/>
        </p:nvSpPr>
        <p:spPr>
          <a:xfrm>
            <a:off x="3161665" y="5030470"/>
            <a:ext cx="7794625" cy="366395"/>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兼容性测试结果</a:t>
            </a:r>
            <a:endParaRPr lang="en-US" sz="1600" dirty="0"/>
          </a:p>
        </p:txBody>
      </p:sp>
      <p:sp>
        <p:nvSpPr>
          <p:cNvPr id="20" name="Text 9"/>
          <p:cNvSpPr/>
          <p:nvPr/>
        </p:nvSpPr>
        <p:spPr>
          <a:xfrm>
            <a:off x="3161665" y="5382260"/>
            <a:ext cx="7795260" cy="106489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兼容性测试覆盖PC端与移动端的Chrome、Edge、Firefox三大主流浏览器，平台布局自适应良好，无异常显示，确保用户在不同设备上均能获得优质的使用体验。</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4-d3jn7j0s8jdo4os5divg.jpg"/>
          <p:cNvPicPr>
            <a:picLocks noChangeAspect="1"/>
          </p:cNvPicPr>
          <p:nvPr/>
        </p:nvPicPr>
        <p:blipFill>
          <a:blip r:embed="rId4"/>
          <a:stretch>
            <a:fillRect/>
          </a:stretch>
        </p:blipFill>
        <p:spPr>
          <a:xfrm flipH="1">
            <a:off x="0" y="1757045"/>
            <a:ext cx="12192000" cy="4286885"/>
          </a:xfrm>
          <a:prstGeom prst="rect">
            <a:avLst/>
          </a:prstGeom>
        </p:spPr>
      </p:pic>
      <p:pic>
        <p:nvPicPr>
          <p:cNvPr id="3" name="Image 1" descr="https://kimi-img.moonshot.cn/pub/slides/slides_tmpl/image/25-10-09-16:35:24-d3jn7j0s8jdo4os5diug.jpg"/>
          <p:cNvPicPr>
            <a:picLocks noChangeAspect="1"/>
          </p:cNvPicPr>
          <p:nvPr/>
        </p:nvPicPr>
        <p:blipFill>
          <a:blip r:embed="rId5"/>
          <a:stretch>
            <a:fillRect/>
          </a:stretch>
        </p:blipFill>
        <p:spPr>
          <a:xfrm rot="5400000">
            <a:off x="7031990" y="885190"/>
            <a:ext cx="4288155" cy="6031230"/>
          </a:xfrm>
          <a:prstGeom prst="rect">
            <a:avLst/>
          </a:prstGeom>
        </p:spPr>
      </p:pic>
      <p:sp>
        <p:nvSpPr>
          <p:cNvPr id="4" name="Text 0"/>
          <p:cNvSpPr/>
          <p:nvPr/>
        </p:nvSpPr>
        <p:spPr>
          <a:xfrm>
            <a:off x="581660" y="75311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自动化工具链</a:t>
            </a:r>
            <a:endParaRPr lang="en-US" sz="1600" dirty="0"/>
          </a:p>
        </p:txBody>
      </p:sp>
      <p:pic>
        <p:nvPicPr>
          <p:cNvPr id="5"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10751820" y="999490"/>
            <a:ext cx="762000" cy="76200"/>
          </a:xfrm>
          <a:prstGeom prst="rect">
            <a:avLst/>
          </a:prstGeom>
        </p:spPr>
      </p:pic>
      <p:pic>
        <p:nvPicPr>
          <p:cNvPr id="6"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10751820" y="1130300"/>
            <a:ext cx="762000" cy="76200"/>
          </a:xfrm>
          <a:prstGeom prst="rect">
            <a:avLst/>
          </a:prstGeom>
        </p:spPr>
      </p:pic>
      <p:sp>
        <p:nvSpPr>
          <p:cNvPr id="7" name="Text 1"/>
          <p:cNvSpPr/>
          <p:nvPr/>
        </p:nvSpPr>
        <p:spPr>
          <a:xfrm>
            <a:off x="581660" y="2120900"/>
            <a:ext cx="5175250" cy="401955"/>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单元测试自动化</a:t>
            </a:r>
            <a:endParaRPr lang="en-US" sz="1600" dirty="0"/>
          </a:p>
        </p:txBody>
      </p:sp>
      <p:sp>
        <p:nvSpPr>
          <p:cNvPr id="8" name="Text 2"/>
          <p:cNvSpPr/>
          <p:nvPr/>
        </p:nvSpPr>
        <p:spPr>
          <a:xfrm>
            <a:off x="581660" y="2487930"/>
            <a:ext cx="5175885" cy="148336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单元层使用pytest生成覆盖率报告，并推送至SonarQube质量门，实现代码质量实时监控，及时发现潜在问题，保障代码质量。</a:t>
            </a:r>
            <a:endParaRPr lang="en-US" sz="1600" dirty="0"/>
          </a:p>
        </p:txBody>
      </p:sp>
      <p:sp>
        <p:nvSpPr>
          <p:cNvPr id="9" name="Text 3"/>
          <p:cNvSpPr/>
          <p:nvPr/>
        </p:nvSpPr>
        <p:spPr>
          <a:xfrm>
            <a:off x="581660" y="4140835"/>
            <a:ext cx="5175250" cy="401955"/>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集成测试自动化</a:t>
            </a:r>
            <a:endParaRPr lang="en-US" sz="1600" dirty="0"/>
          </a:p>
        </p:txBody>
      </p:sp>
      <p:sp>
        <p:nvSpPr>
          <p:cNvPr id="10" name="Text 4"/>
          <p:cNvSpPr/>
          <p:nvPr/>
        </p:nvSpPr>
        <p:spPr>
          <a:xfrm>
            <a:off x="581660" y="4496435"/>
            <a:ext cx="5175885" cy="176339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集成层Postman集合每日定时执行，一旦发现失败结果，自动在Jira中创建缺陷，确保问题能够及时被记录和跟踪，加快修复进度。</a:t>
            </a:r>
            <a:endParaRPr lang="en-US" sz="1600" dirty="0"/>
          </a:p>
        </p:txBody>
      </p:sp>
      <p:sp>
        <p:nvSpPr>
          <p:cNvPr id="11" name="Text 5"/>
          <p:cNvSpPr/>
          <p:nvPr/>
        </p:nvSpPr>
        <p:spPr>
          <a:xfrm>
            <a:off x="6533515" y="2120900"/>
            <a:ext cx="5175250" cy="401955"/>
          </a:xfrm>
          <a:prstGeom prst="rect">
            <a:avLst/>
          </a:prstGeom>
          <a:noFill/>
          <a:ln/>
        </p:spPr>
        <p:txBody>
          <a:bodyPr wrap="square" lIns="0" tIns="0" rIns="0" bIns="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系统测试自动化</a:t>
            </a:r>
            <a:endParaRPr lang="en-US" sz="1600" dirty="0"/>
          </a:p>
        </p:txBody>
      </p:sp>
      <p:sp>
        <p:nvSpPr>
          <p:cNvPr id="12" name="Text 6"/>
          <p:cNvSpPr/>
          <p:nvPr/>
        </p:nvSpPr>
        <p:spPr>
          <a:xfrm>
            <a:off x="6533515" y="2487930"/>
            <a:ext cx="5176520" cy="1483995"/>
          </a:xfrm>
          <a:prstGeom prst="rect">
            <a:avLst/>
          </a:prstGeom>
          <a:noFill/>
          <a:ln/>
        </p:spPr>
        <p:txBody>
          <a:bodyPr wrap="square" lIns="0" tIns="0" rIns="0" bIns="0" rtlCol="0" anchor="t"/>
          <a:lstStyle/>
          <a:p>
            <a:pPr algn="just">
              <a:lnSpc>
                <a:spcPct val="150000"/>
              </a:lnSpc>
            </a:pPr>
            <a:r>
              <a:rPr lang="en-US" sz="1400" dirty="0">
                <a:solidFill>
                  <a:srgbClr val="FFFFFF"/>
                </a:solidFill>
                <a:latin typeface="MiSans" pitchFamily="34" charset="0"/>
                <a:ea typeface="MiSans" pitchFamily="34" charset="-122"/>
                <a:cs typeface="MiSans" pitchFamily="34" charset="-120"/>
              </a:rPr>
              <a:t>系统层Playwright脚本与GitHub Actions集成，PR合并前必跑端到端用例，实现系统测试自动化，保障系统功能的完整性和稳定性。</a:t>
            </a:r>
            <a:endParaRPr lang="en-US" sz="1600" dirty="0"/>
          </a:p>
        </p:txBody>
      </p:sp>
      <p:sp>
        <p:nvSpPr>
          <p:cNvPr id="13" name="Text 7"/>
          <p:cNvSpPr/>
          <p:nvPr/>
        </p:nvSpPr>
        <p:spPr>
          <a:xfrm>
            <a:off x="6533515" y="4140835"/>
            <a:ext cx="5175250" cy="402590"/>
          </a:xfrm>
          <a:prstGeom prst="rect">
            <a:avLst/>
          </a:prstGeom>
          <a:noFill/>
          <a:ln/>
        </p:spPr>
        <p:txBody>
          <a:bodyPr wrap="square" lIns="0" tIns="0" rIns="0" bIns="0" rtlCol="0" anchor="t"/>
          <a:lstStyle/>
          <a:p>
            <a:pPr>
              <a:lnSpc>
                <a:spcPct val="100000"/>
              </a:lnSpc>
            </a:pPr>
            <a:r>
              <a:rPr lang="en-US" sz="2000" dirty="0">
                <a:solidFill>
                  <a:srgbClr val="FFFFFF"/>
                </a:solidFill>
                <a:latin typeface="MiSans" pitchFamily="34" charset="0"/>
                <a:ea typeface="MiSans" pitchFamily="34" charset="-122"/>
                <a:cs typeface="MiSans" pitchFamily="34" charset="-120"/>
              </a:rPr>
              <a:t>性能测试可视化</a:t>
            </a:r>
            <a:endParaRPr lang="en-US" sz="1600" dirty="0"/>
          </a:p>
        </p:txBody>
      </p:sp>
      <p:sp>
        <p:nvSpPr>
          <p:cNvPr id="14" name="Text 8"/>
          <p:cNvSpPr/>
          <p:nvPr/>
        </p:nvSpPr>
        <p:spPr>
          <a:xfrm>
            <a:off x="6533515" y="4496435"/>
            <a:ext cx="5176520" cy="1763395"/>
          </a:xfrm>
          <a:prstGeom prst="rect">
            <a:avLst/>
          </a:prstGeom>
          <a:noFill/>
          <a:ln/>
        </p:spPr>
        <p:txBody>
          <a:bodyPr wrap="square" lIns="0" tIns="0" rIns="0" bIns="0" rtlCol="0" anchor="t"/>
          <a:lstStyle/>
          <a:p>
            <a:pPr algn="just">
              <a:lnSpc>
                <a:spcPct val="150000"/>
              </a:lnSpc>
            </a:pPr>
            <a:r>
              <a:rPr lang="en-US" sz="1400" dirty="0">
                <a:solidFill>
                  <a:srgbClr val="FFFFFF"/>
                </a:solidFill>
                <a:latin typeface="MiSans" pitchFamily="34" charset="0"/>
                <a:ea typeface="MiSans" pitchFamily="34" charset="-122"/>
                <a:cs typeface="MiSans" pitchFamily="34" charset="-120"/>
              </a:rPr>
              <a:t>性能层JMeter场景上传至Grafana，实时看板监控TPS与延迟，直观呈现系统性能表现，为性能优化提供有力依据。</a:t>
            </a:r>
            <a:endParaRPr lang="en-US" sz="1600" dirty="0"/>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06</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a:solidFill>
                  <a:srgbClr val="0D0D0D"/>
                </a:solidFill>
                <a:latin typeface="MiSans" pitchFamily="34" charset="0"/>
                <a:ea typeface="MiSans" pitchFamily="34" charset="-122"/>
                <a:cs typeface="MiSans" pitchFamily="34" charset="-120"/>
              </a:rPr>
              <a:t>结果评审与总结</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23000"/>
          </a:blip>
          <a:srcRect l="4" t="11111" r="18329"/>
          <a:stretch/>
        </p:blipFill>
        <p:spPr>
          <a:xfrm flipH="1" flipV="1">
            <a:off x="0" y="0"/>
            <a:ext cx="12191365" cy="6858000"/>
          </a:xfrm>
          <a:prstGeom prst="rect">
            <a:avLst/>
          </a:prstGeom>
        </p:spPr>
      </p:pic>
      <p:sp>
        <p:nvSpPr>
          <p:cNvPr id="3" name="Text 0"/>
          <p:cNvSpPr/>
          <p:nvPr/>
        </p:nvSpPr>
        <p:spPr>
          <a:xfrm>
            <a:off x="541020" y="532130"/>
            <a:ext cx="10993120" cy="979805"/>
          </a:xfrm>
          <a:prstGeom prst="rect">
            <a:avLst/>
          </a:prstGeom>
          <a:noFill/>
          <a:ln/>
        </p:spPr>
        <p:txBody>
          <a:bodyPr wrap="square" lIns="0" tIns="0" rIns="0" bIns="0" rtlCol="0" anchor="t"/>
          <a:lstStyle/>
          <a:p>
            <a:pPr algn="r">
              <a:lnSpc>
                <a:spcPct val="150000"/>
              </a:lnSpc>
            </a:pPr>
            <a:r>
              <a:rPr lang="en-US" sz="3600" dirty="0">
                <a:solidFill>
                  <a:srgbClr val="0D0D0D"/>
                </a:solidFill>
                <a:latin typeface="MiSans" pitchFamily="34" charset="0"/>
                <a:ea typeface="MiSans" pitchFamily="34" charset="-122"/>
                <a:cs typeface="MiSans" pitchFamily="34" charset="-120"/>
              </a:rPr>
              <a:t>测试执行统计</a:t>
            </a:r>
            <a:endParaRPr lang="en-US" sz="1600" dirty="0"/>
          </a:p>
        </p:txBody>
      </p:sp>
      <p:sp>
        <p:nvSpPr>
          <p:cNvPr id="4" name="Shape 1"/>
          <p:cNvSpPr/>
          <p:nvPr/>
        </p:nvSpPr>
        <p:spPr>
          <a:xfrm>
            <a:off x="5177791" y="3709209"/>
            <a:ext cx="0" cy="928914"/>
          </a:xfrm>
          <a:prstGeom prst="line">
            <a:avLst/>
          </a:prstGeom>
          <a:noFill/>
          <a:ln w="19050">
            <a:solidFill>
              <a:srgbClr val="D9D9D9"/>
            </a:solidFill>
            <a:prstDash val="solid"/>
            <a:headEnd type="none"/>
            <a:tailEnd type="none"/>
          </a:ln>
        </p:spPr>
      </p:sp>
      <p:sp>
        <p:nvSpPr>
          <p:cNvPr id="5" name="Shape 2"/>
          <p:cNvSpPr/>
          <p:nvPr/>
        </p:nvSpPr>
        <p:spPr>
          <a:xfrm>
            <a:off x="8518526" y="3709209"/>
            <a:ext cx="0" cy="928914"/>
          </a:xfrm>
          <a:prstGeom prst="line">
            <a:avLst/>
          </a:prstGeom>
          <a:noFill/>
          <a:ln w="19050">
            <a:solidFill>
              <a:srgbClr val="D9D9D9"/>
            </a:solidFill>
            <a:prstDash val="solid"/>
            <a:headEnd type="none"/>
            <a:tailEnd type="none"/>
          </a:ln>
        </p:spPr>
      </p:sp>
      <p:pic>
        <p:nvPicPr>
          <p:cNvPr id="6" name="Image 1" descr="https://kimi-img.moonshot.cn/pub/slides/slides_tmpl/image/25-10-09-16:35:24-d3jn7j0s8jdo4os5diug.jpg"/>
          <p:cNvPicPr>
            <a:picLocks noChangeAspect="1"/>
          </p:cNvPicPr>
          <p:nvPr/>
        </p:nvPicPr>
        <p:blipFill>
          <a:blip r:embed="rId5"/>
          <a:stretch>
            <a:fillRect/>
          </a:stretch>
        </p:blipFill>
        <p:spPr>
          <a:xfrm rot="5400000">
            <a:off x="-958850" y="4513580"/>
            <a:ext cx="4178300" cy="509905"/>
          </a:xfrm>
          <a:prstGeom prst="rect">
            <a:avLst/>
          </a:prstGeom>
        </p:spPr>
      </p:pic>
      <p:sp>
        <p:nvSpPr>
          <p:cNvPr id="7" name="Shape 3"/>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8" name="Shape 4"/>
          <p:cNvSpPr/>
          <p:nvPr/>
        </p:nvSpPr>
        <p:spPr>
          <a:xfrm>
            <a:off x="11490960" y="6078220"/>
            <a:ext cx="209550" cy="42238"/>
          </a:xfrm>
          <a:prstGeom prst="rect">
            <a:avLst/>
          </a:prstGeom>
          <a:solidFill>
            <a:srgbClr val="000000"/>
          </a:solidFill>
          <a:ln w="19050">
            <a:solidFill>
              <a:srgbClr val="000000"/>
            </a:solidFill>
            <a:prstDash val="solid"/>
          </a:ln>
        </p:spPr>
      </p:sp>
      <p:sp>
        <p:nvSpPr>
          <p:cNvPr id="9" name="Text 5"/>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490960" y="6175211"/>
            <a:ext cx="209550" cy="42238"/>
          </a:xfrm>
          <a:prstGeom prst="rect">
            <a:avLst/>
          </a:prstGeom>
          <a:solidFill>
            <a:srgbClr val="000000"/>
          </a:solidFill>
          <a:ln w="19050">
            <a:solidFill>
              <a:srgbClr val="000000"/>
            </a:solidFill>
            <a:prstDash val="solid"/>
          </a:ln>
        </p:spPr>
      </p:sp>
      <p:sp>
        <p:nvSpPr>
          <p:cNvPr id="11" name="Text 7"/>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11490960" y="6272202"/>
            <a:ext cx="209550" cy="42238"/>
          </a:xfrm>
          <a:prstGeom prst="rect">
            <a:avLst/>
          </a:prstGeom>
          <a:solidFill>
            <a:srgbClr val="000000"/>
          </a:solidFill>
          <a:ln w="19050">
            <a:solidFill>
              <a:srgbClr val="000000"/>
            </a:solidFill>
            <a:prstDash val="solid"/>
          </a:ln>
        </p:spPr>
      </p:sp>
      <p:sp>
        <p:nvSpPr>
          <p:cNvPr id="13" name="Text 9"/>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5"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882650" y="800100"/>
            <a:ext cx="762000" cy="76200"/>
          </a:xfrm>
          <a:prstGeom prst="rect">
            <a:avLst/>
          </a:prstGeom>
        </p:spPr>
      </p:pic>
      <p:sp>
        <p:nvSpPr>
          <p:cNvPr id="16" name="Text 10"/>
          <p:cNvSpPr/>
          <p:nvPr/>
        </p:nvSpPr>
        <p:spPr>
          <a:xfrm>
            <a:off x="2246630" y="2288540"/>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测试用例执行情况</a:t>
            </a:r>
            <a:endParaRPr lang="en-US" sz="1600" dirty="0"/>
          </a:p>
        </p:txBody>
      </p:sp>
      <p:sp>
        <p:nvSpPr>
          <p:cNvPr id="17" name="Text 11"/>
          <p:cNvSpPr/>
          <p:nvPr/>
        </p:nvSpPr>
        <p:spPr>
          <a:xfrm>
            <a:off x="2268855" y="3138805"/>
            <a:ext cx="2513965" cy="29876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累计执行30条测试用例，成功通过28条，整体通过率达到93.3%。其中，单元测试12条全部通过，覆盖率达语句87%、分支83%，为系统稳定性奠定坚实基础。</a:t>
            </a:r>
            <a:endParaRPr lang="en-US" sz="1600" dirty="0"/>
          </a:p>
        </p:txBody>
      </p:sp>
      <p:sp>
        <p:nvSpPr>
          <p:cNvPr id="18" name="Text 12"/>
          <p:cNvSpPr/>
          <p:nvPr/>
        </p:nvSpPr>
        <p:spPr>
          <a:xfrm>
            <a:off x="5568950" y="229552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集成测试失败分析</a:t>
            </a:r>
            <a:endParaRPr lang="en-US" sz="1600" dirty="0"/>
          </a:p>
        </p:txBody>
      </p:sp>
      <p:sp>
        <p:nvSpPr>
          <p:cNvPr id="19" name="Text 13"/>
          <p:cNvSpPr/>
          <p:nvPr/>
        </p:nvSpPr>
        <p:spPr>
          <a:xfrm>
            <a:off x="5591175" y="3145790"/>
            <a:ext cx="2513965" cy="298005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集成测试8条用例中，1条失败，问题出现在多轮对话上下文记忆存在偏差，影响用户体验，开发团队已认领并排期修复，修复后将立即进行回归测试。</a:t>
            </a:r>
            <a:endParaRPr lang="en-US" sz="1600" dirty="0"/>
          </a:p>
        </p:txBody>
      </p:sp>
      <p:sp>
        <p:nvSpPr>
          <p:cNvPr id="20" name="Text 14"/>
          <p:cNvSpPr/>
          <p:nvPr/>
        </p:nvSpPr>
        <p:spPr>
          <a:xfrm>
            <a:off x="8852535" y="231584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系统测试失败分析</a:t>
            </a:r>
            <a:endParaRPr lang="en-US" sz="1600" dirty="0"/>
          </a:p>
        </p:txBody>
      </p:sp>
      <p:sp>
        <p:nvSpPr>
          <p:cNvPr id="21" name="Text 15"/>
          <p:cNvSpPr/>
          <p:nvPr/>
        </p:nvSpPr>
        <p:spPr>
          <a:xfrm>
            <a:off x="8874760" y="3166110"/>
            <a:ext cx="2513965" cy="29597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系统测试10条用例中，1条失败，原因是前端设置页加载未完整覆盖，导致部分功能无法正常使用，开发团队已将其录入缺陷库，计划在下个迭代中修复。</a:t>
            </a:r>
            <a:endParaRPr lang="en-US" sz="1600"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4g.png"/>
          <p:cNvPicPr>
            <a:picLocks noChangeAspect="1"/>
          </p:cNvPicPr>
          <p:nvPr/>
        </p:nvPicPr>
        <p:blipFill>
          <a:blip r:embed="rId4"/>
          <a:stretch>
            <a:fillRect/>
          </a:stretch>
        </p:blipFill>
        <p:spPr>
          <a:xfrm>
            <a:off x="7809865" y="2195830"/>
            <a:ext cx="3395345" cy="3742690"/>
          </a:xfrm>
          <a:prstGeom prst="rect">
            <a:avLst/>
          </a:prstGeom>
        </p:spPr>
      </p:pic>
      <p:pic>
        <p:nvPicPr>
          <p:cNvPr id="3" name="Image 1" descr="https://kimi-img.moonshot.cn/pub/slides/slides_tmpl/image/25-10-09-16:35:26-d3jn7jgs8jdo4os5dj4g.png"/>
          <p:cNvPicPr>
            <a:picLocks noChangeAspect="1"/>
          </p:cNvPicPr>
          <p:nvPr/>
        </p:nvPicPr>
        <p:blipFill>
          <a:blip r:embed="rId4"/>
          <a:stretch>
            <a:fillRect/>
          </a:stretch>
        </p:blipFill>
        <p:spPr>
          <a:xfrm>
            <a:off x="4304665" y="2009775"/>
            <a:ext cx="3395345" cy="3742690"/>
          </a:xfrm>
          <a:prstGeom prst="rect">
            <a:avLst/>
          </a:prstGeom>
        </p:spPr>
      </p:pic>
      <p:pic>
        <p:nvPicPr>
          <p:cNvPr id="4" name="Image 2" descr="https://kimi-img.moonshot.cn/pub/slides/slides_tmpl/image/25-10-09-16:35:26-d3jn7jgs8jdo4os5dj4g.png"/>
          <p:cNvPicPr>
            <a:picLocks noChangeAspect="1"/>
          </p:cNvPicPr>
          <p:nvPr/>
        </p:nvPicPr>
        <p:blipFill>
          <a:blip r:embed="rId4"/>
          <a:stretch>
            <a:fillRect/>
          </a:stretch>
        </p:blipFill>
        <p:spPr>
          <a:xfrm>
            <a:off x="824865" y="1695450"/>
            <a:ext cx="3395345" cy="3742690"/>
          </a:xfrm>
          <a:prstGeom prst="rect">
            <a:avLst/>
          </a:prstGeom>
        </p:spPr>
      </p:pic>
      <p:sp>
        <p:nvSpPr>
          <p:cNvPr id="5" name="Text 0"/>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评审要点与成果</a:t>
            </a:r>
            <a:endParaRPr lang="en-US" sz="1600" dirty="0"/>
          </a:p>
        </p:txBody>
      </p:sp>
      <p:sp>
        <p:nvSpPr>
          <p:cNvPr id="6"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7" name="Shape 2"/>
          <p:cNvSpPr/>
          <p:nvPr/>
        </p:nvSpPr>
        <p:spPr>
          <a:xfrm>
            <a:off x="615315" y="6078220"/>
            <a:ext cx="209550" cy="42238"/>
          </a:xfrm>
          <a:prstGeom prst="rect">
            <a:avLst/>
          </a:prstGeom>
          <a:solidFill>
            <a:srgbClr val="000000"/>
          </a:solidFill>
          <a:ln w="19050">
            <a:solidFill>
              <a:srgbClr val="000000"/>
            </a:solidFill>
            <a:prstDash val="solid"/>
          </a:ln>
        </p:spPr>
      </p:sp>
      <p:sp>
        <p:nvSpPr>
          <p:cNvPr id="8" name="Text 3"/>
          <p:cNvSpPr/>
          <p:nvPr/>
        </p:nvSpPr>
        <p:spPr>
          <a:xfrm>
            <a:off x="615315"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a:off x="615315" y="6175211"/>
            <a:ext cx="209550" cy="42238"/>
          </a:xfrm>
          <a:prstGeom prst="rect">
            <a:avLst/>
          </a:prstGeom>
          <a:solidFill>
            <a:srgbClr val="000000"/>
          </a:solidFill>
          <a:ln w="19050">
            <a:solidFill>
              <a:srgbClr val="000000"/>
            </a:solidFill>
            <a:prstDash val="solid"/>
          </a:ln>
        </p:spPr>
      </p:sp>
      <p:sp>
        <p:nvSpPr>
          <p:cNvPr id="10" name="Text 5"/>
          <p:cNvSpPr/>
          <p:nvPr/>
        </p:nvSpPr>
        <p:spPr>
          <a:xfrm>
            <a:off x="615315"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a:off x="615315" y="6272202"/>
            <a:ext cx="209550" cy="42238"/>
          </a:xfrm>
          <a:prstGeom prst="rect">
            <a:avLst/>
          </a:prstGeom>
          <a:solidFill>
            <a:srgbClr val="000000"/>
          </a:solidFill>
          <a:ln w="19050">
            <a:solidFill>
              <a:srgbClr val="000000"/>
            </a:solidFill>
            <a:prstDash val="solid"/>
          </a:ln>
        </p:spPr>
      </p:sp>
      <p:sp>
        <p:nvSpPr>
          <p:cNvPr id="12" name="Text 7"/>
          <p:cNvSpPr/>
          <p:nvPr/>
        </p:nvSpPr>
        <p:spPr>
          <a:xfrm>
            <a:off x="615315"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3" descr="https://kimi-img.moonshot.cn/pub/slides/slides_tmpl/image/25-10-09-16:35:24-d3jn7j0s8jdo4os5div0.png"/>
          <p:cNvPicPr>
            <a:picLocks noChangeAspect="1"/>
          </p:cNvPicPr>
          <p:nvPr/>
        </p:nvPicPr>
        <p:blipFill>
          <a:blip r:embed="rId5">
            <a:alphaModFix amt="40000"/>
          </a:blip>
          <a:stretch>
            <a:fillRect/>
          </a:stretch>
        </p:blipFill>
        <p:spPr>
          <a:xfrm flipV="1">
            <a:off x="10443210" y="462280"/>
            <a:ext cx="762000" cy="76200"/>
          </a:xfrm>
          <a:prstGeom prst="rect">
            <a:avLst/>
          </a:prstGeom>
        </p:spPr>
      </p:pic>
      <p:pic>
        <p:nvPicPr>
          <p:cNvPr id="14" name="Image 4" descr="https://kimi-img.moonshot.cn/pub/slides/slides_tmpl/image/25-10-09-16:35:24-d3jn7j0s8jdo4os5div0.png"/>
          <p:cNvPicPr>
            <a:picLocks noChangeAspect="1"/>
          </p:cNvPicPr>
          <p:nvPr/>
        </p:nvPicPr>
        <p:blipFill>
          <a:blip r:embed="rId5">
            <a:alphaModFix amt="40000"/>
          </a:blip>
          <a:stretch>
            <a:fillRect/>
          </a:stretch>
        </p:blipFill>
        <p:spPr>
          <a:xfrm flipV="1">
            <a:off x="10443210" y="593090"/>
            <a:ext cx="762000" cy="76200"/>
          </a:xfrm>
          <a:prstGeom prst="rect">
            <a:avLst/>
          </a:prstGeom>
        </p:spPr>
      </p:pic>
      <p:sp>
        <p:nvSpPr>
          <p:cNvPr id="15" name="Text 8"/>
          <p:cNvSpPr/>
          <p:nvPr/>
        </p:nvSpPr>
        <p:spPr>
          <a:xfrm>
            <a:off x="1082675" y="185864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评审要点</a:t>
            </a:r>
            <a:endParaRPr lang="en-US" sz="1600" dirty="0"/>
          </a:p>
        </p:txBody>
      </p:sp>
      <p:sp>
        <p:nvSpPr>
          <p:cNvPr id="16" name="Text 9"/>
          <p:cNvSpPr/>
          <p:nvPr/>
        </p:nvSpPr>
        <p:spPr>
          <a:xfrm>
            <a:off x="1082675" y="257238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对照课程评审表9大条目，项目在单元用例完整性、工具链自动化程度、白盒测试覆盖分支情况、测试计划全面性、结果闭环整改、集成业务流完整性、系统端到端测试、真实环境验证以及项目可部署性等方面全部达标。</a:t>
            </a:r>
            <a:endParaRPr lang="en-US" sz="1600" dirty="0"/>
          </a:p>
        </p:txBody>
      </p:sp>
      <p:sp>
        <p:nvSpPr>
          <p:cNvPr id="17" name="Text 10"/>
          <p:cNvSpPr/>
          <p:nvPr/>
        </p:nvSpPr>
        <p:spPr>
          <a:xfrm>
            <a:off x="4587240" y="2195830"/>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测试成果</a:t>
            </a:r>
            <a:endParaRPr lang="en-US" sz="1600" dirty="0"/>
          </a:p>
        </p:txBody>
      </p:sp>
      <p:sp>
        <p:nvSpPr>
          <p:cNvPr id="18" name="Text 11"/>
          <p:cNvSpPr/>
          <p:nvPr/>
        </p:nvSpPr>
        <p:spPr>
          <a:xfrm>
            <a:off x="4587240" y="2909570"/>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平台功能完整、性能优良、安全可靠，文档齐全，缺陷已闭环处理，成功达成GB/T 25000.51-2016质量要求，具备上线条件，可为校内1.2万名学生提供稳定的大模型服务。</a:t>
            </a:r>
            <a:endParaRPr lang="en-US" sz="1600" dirty="0"/>
          </a:p>
        </p:txBody>
      </p:sp>
      <p:sp>
        <p:nvSpPr>
          <p:cNvPr id="19" name="Text 12"/>
          <p:cNvSpPr/>
          <p:nvPr/>
        </p:nvSpPr>
        <p:spPr>
          <a:xfrm>
            <a:off x="8042910" y="247205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后续展望</a:t>
            </a:r>
            <a:endParaRPr lang="en-US" sz="1600" dirty="0"/>
          </a:p>
        </p:txBody>
      </p:sp>
      <p:sp>
        <p:nvSpPr>
          <p:cNvPr id="20" name="Text 13"/>
          <p:cNvSpPr/>
          <p:nvPr/>
        </p:nvSpPr>
        <p:spPr>
          <a:xfrm>
            <a:off x="8042910" y="318579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后续将针对剩余缺陷进行修复，并持续优化多轮对话上下文、提升前端自动化覆盖率至90%、扩展性能压测场景至200并发，引入混沌工程对第三方模型异常降级进行演练，进一步提升平台的稳定性和用户体验。</a:t>
            </a:r>
            <a:endParaRPr lang="en-US" sz="1600"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g.png"/>
          <p:cNvPicPr>
            <a:picLocks noChangeAspect="1"/>
          </p:cNvPicPr>
          <p:nvPr/>
        </p:nvPicPr>
        <p:blipFill>
          <a:blip r:embed="rId4"/>
          <a:stretch>
            <a:fillRect/>
          </a:stretch>
        </p:blipFill>
        <p:spPr>
          <a:xfrm>
            <a:off x="6852920" y="1608455"/>
            <a:ext cx="4345940" cy="548640"/>
          </a:xfrm>
          <a:prstGeom prst="rect">
            <a:avLst/>
          </a:prstGeom>
        </p:spPr>
      </p:pic>
      <p:pic>
        <p:nvPicPr>
          <p:cNvPr id="3" name="Image 1" descr="https://kimi-img.moonshot.cn/pub/slides/slides_tmpl/image/25-10-09-16:35:26-d3jn7jgs8jdo4os5dj5g.png"/>
          <p:cNvPicPr>
            <a:picLocks noChangeAspect="1"/>
          </p:cNvPicPr>
          <p:nvPr/>
        </p:nvPicPr>
        <p:blipFill>
          <a:blip r:embed="rId4"/>
          <a:stretch>
            <a:fillRect/>
          </a:stretch>
        </p:blipFill>
        <p:spPr>
          <a:xfrm flipH="1">
            <a:off x="852170" y="1616710"/>
            <a:ext cx="4345940" cy="548640"/>
          </a:xfrm>
          <a:prstGeom prst="rect">
            <a:avLst/>
          </a:prstGeom>
        </p:spPr>
      </p:pic>
      <p:sp>
        <p:nvSpPr>
          <p:cNvPr id="4" name="Text 0"/>
          <p:cNvSpPr/>
          <p:nvPr/>
        </p:nvSpPr>
        <p:spPr>
          <a:xfrm>
            <a:off x="581660" y="532130"/>
            <a:ext cx="10966450"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测试总结与展望</a:t>
            </a:r>
            <a:endParaRPr lang="en-US" sz="1600" dirty="0"/>
          </a:p>
        </p:txBody>
      </p:sp>
      <p:pic>
        <p:nvPicPr>
          <p:cNvPr id="5" name="Image 2" descr="https://kimi-img.moonshot.cn/pub/slides/slides_tmpl/image/25-10-09-16:35:26-d3jn7jgs8jdo4os5dj5g.png"/>
          <p:cNvPicPr>
            <a:picLocks noChangeAspect="1"/>
          </p:cNvPicPr>
          <p:nvPr/>
        </p:nvPicPr>
        <p:blipFill>
          <a:blip r:embed="rId4"/>
          <a:stretch>
            <a:fillRect/>
          </a:stretch>
        </p:blipFill>
        <p:spPr>
          <a:xfrm>
            <a:off x="6950075" y="4005580"/>
            <a:ext cx="4345940" cy="548640"/>
          </a:xfrm>
          <a:prstGeom prst="rect">
            <a:avLst/>
          </a:prstGeom>
        </p:spPr>
      </p:pic>
      <p:pic>
        <p:nvPicPr>
          <p:cNvPr id="6" name="Image 3" descr="https://kimi-img.moonshot.cn/pub/slides/slides_tmpl/image/25-10-09-16:35:26-d3jn7jgs8jdo4os5dj5g.png"/>
          <p:cNvPicPr>
            <a:picLocks noChangeAspect="1"/>
          </p:cNvPicPr>
          <p:nvPr/>
        </p:nvPicPr>
        <p:blipFill>
          <a:blip r:embed="rId4"/>
          <a:stretch>
            <a:fillRect/>
          </a:stretch>
        </p:blipFill>
        <p:spPr>
          <a:xfrm flipH="1">
            <a:off x="949325" y="4013835"/>
            <a:ext cx="4345940" cy="548640"/>
          </a:xfrm>
          <a:prstGeom prst="rect">
            <a:avLst/>
          </a:prstGeom>
        </p:spPr>
      </p:pic>
      <p:sp>
        <p:nvSpPr>
          <p:cNvPr id="7"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8" name="Shape 2"/>
          <p:cNvSpPr/>
          <p:nvPr/>
        </p:nvSpPr>
        <p:spPr>
          <a:xfrm>
            <a:off x="11490960" y="6078220"/>
            <a:ext cx="209550" cy="42238"/>
          </a:xfrm>
          <a:prstGeom prst="rect">
            <a:avLst/>
          </a:prstGeom>
          <a:solidFill>
            <a:srgbClr val="000000"/>
          </a:solidFill>
          <a:ln w="19050">
            <a:solidFill>
              <a:srgbClr val="000000"/>
            </a:solidFill>
            <a:prstDash val="solid"/>
          </a:ln>
        </p:spPr>
      </p:sp>
      <p:sp>
        <p:nvSpPr>
          <p:cNvPr id="9" name="Text 3"/>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4"/>
          <p:cNvSpPr/>
          <p:nvPr/>
        </p:nvSpPr>
        <p:spPr>
          <a:xfrm>
            <a:off x="11490960" y="6175211"/>
            <a:ext cx="209550" cy="42238"/>
          </a:xfrm>
          <a:prstGeom prst="rect">
            <a:avLst/>
          </a:prstGeom>
          <a:solidFill>
            <a:srgbClr val="000000"/>
          </a:solidFill>
          <a:ln w="19050">
            <a:solidFill>
              <a:srgbClr val="000000"/>
            </a:solidFill>
            <a:prstDash val="solid"/>
          </a:ln>
        </p:spPr>
      </p:sp>
      <p:sp>
        <p:nvSpPr>
          <p:cNvPr id="11" name="Text 5"/>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6"/>
          <p:cNvSpPr/>
          <p:nvPr/>
        </p:nvSpPr>
        <p:spPr>
          <a:xfrm>
            <a:off x="11490960" y="6272202"/>
            <a:ext cx="209550" cy="42238"/>
          </a:xfrm>
          <a:prstGeom prst="rect">
            <a:avLst/>
          </a:prstGeom>
          <a:solidFill>
            <a:srgbClr val="000000"/>
          </a:solidFill>
          <a:ln w="19050">
            <a:solidFill>
              <a:srgbClr val="000000"/>
            </a:solidFill>
            <a:prstDash val="solid"/>
          </a:ln>
        </p:spPr>
      </p:sp>
      <p:sp>
        <p:nvSpPr>
          <p:cNvPr id="13" name="Text 7"/>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4" descr="https://kimi-img.moonshot.cn/pub/slides/slides_tmpl/image/25-10-09-16:35:24-d3jn7j0s8jdo4os5div0.png"/>
          <p:cNvPicPr>
            <a:picLocks noChangeAspect="1"/>
          </p:cNvPicPr>
          <p:nvPr/>
        </p:nvPicPr>
        <p:blipFill>
          <a:blip r:embed="rId5">
            <a:alphaModFix amt="40000"/>
          </a:blip>
          <a:stretch>
            <a:fillRect/>
          </a:stretch>
        </p:blipFill>
        <p:spPr>
          <a:xfrm flipV="1">
            <a:off x="10534015" y="876300"/>
            <a:ext cx="762000" cy="76200"/>
          </a:xfrm>
          <a:prstGeom prst="rect">
            <a:avLst/>
          </a:prstGeom>
        </p:spPr>
      </p:pic>
      <p:pic>
        <p:nvPicPr>
          <p:cNvPr id="15" name="Image 5" descr="https://kimi-img.moonshot.cn/pub/slides/slides_tmpl/image/25-10-09-16:35:24-d3jn7j0s8jdo4os5div0.png"/>
          <p:cNvPicPr>
            <a:picLocks noChangeAspect="1"/>
          </p:cNvPicPr>
          <p:nvPr/>
        </p:nvPicPr>
        <p:blipFill>
          <a:blip r:embed="rId5">
            <a:alphaModFix amt="40000"/>
          </a:blip>
          <a:stretch>
            <a:fillRect/>
          </a:stretch>
        </p:blipFill>
        <p:spPr>
          <a:xfrm flipV="1">
            <a:off x="10534015" y="1007110"/>
            <a:ext cx="762000" cy="76200"/>
          </a:xfrm>
          <a:prstGeom prst="rect">
            <a:avLst/>
          </a:prstGeom>
        </p:spPr>
      </p:pic>
      <p:sp>
        <p:nvSpPr>
          <p:cNvPr id="16" name="Text 8"/>
          <p:cNvSpPr/>
          <p:nvPr/>
        </p:nvSpPr>
        <p:spPr>
          <a:xfrm>
            <a:off x="1252855" y="1716405"/>
            <a:ext cx="3642995" cy="349250"/>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测试阶段成果</a:t>
            </a:r>
            <a:endParaRPr lang="en-US" sz="1600" dirty="0"/>
          </a:p>
        </p:txBody>
      </p:sp>
      <p:sp>
        <p:nvSpPr>
          <p:cNvPr id="17" name="Text 9"/>
          <p:cNvSpPr/>
          <p:nvPr/>
        </p:nvSpPr>
        <p:spPr>
          <a:xfrm>
            <a:off x="890270" y="2234565"/>
            <a:ext cx="4496435" cy="170942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测试阶段全面验证了平台的功能完整性、性能稳定性、安全可靠性以及文档的完整性，缺陷已实现闭环管理，成功满足GB/T 25000.51-2016质量标准，为平台的上线运行提供了有力保障。</a:t>
            </a:r>
            <a:endParaRPr lang="en-US" sz="1600" dirty="0"/>
          </a:p>
        </p:txBody>
      </p:sp>
      <p:sp>
        <p:nvSpPr>
          <p:cNvPr id="18" name="Text 10"/>
          <p:cNvSpPr/>
          <p:nvPr/>
        </p:nvSpPr>
        <p:spPr>
          <a:xfrm>
            <a:off x="1350010" y="4113530"/>
            <a:ext cx="3642995" cy="349250"/>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后续优化方向</a:t>
            </a:r>
            <a:endParaRPr lang="en-US" sz="1600" dirty="0"/>
          </a:p>
        </p:txBody>
      </p:sp>
      <p:sp>
        <p:nvSpPr>
          <p:cNvPr id="19" name="Text 11"/>
          <p:cNvSpPr/>
          <p:nvPr/>
        </p:nvSpPr>
        <p:spPr>
          <a:xfrm>
            <a:off x="890270" y="4641850"/>
            <a:ext cx="4496435" cy="180530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后续将重点优化多轮对话上下文逻辑，提升对话连贯性和准确性；同时，补充前端页面自动化测试，提高测试覆盖率，确保前端功能的稳定性和一致性。</a:t>
            </a:r>
            <a:endParaRPr lang="en-US" sz="1600" dirty="0"/>
          </a:p>
        </p:txBody>
      </p:sp>
      <p:sp>
        <p:nvSpPr>
          <p:cNvPr id="20" name="Text 12"/>
          <p:cNvSpPr/>
          <p:nvPr/>
        </p:nvSpPr>
        <p:spPr>
          <a:xfrm>
            <a:off x="7312025" y="1736090"/>
            <a:ext cx="3771900" cy="349250"/>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性能提升计划</a:t>
            </a:r>
            <a:endParaRPr lang="en-US" sz="1600" dirty="0"/>
          </a:p>
        </p:txBody>
      </p:sp>
      <p:sp>
        <p:nvSpPr>
          <p:cNvPr id="21" name="Text 13"/>
          <p:cNvSpPr/>
          <p:nvPr/>
        </p:nvSpPr>
        <p:spPr>
          <a:xfrm>
            <a:off x="6835775" y="2232025"/>
            <a:ext cx="4496435" cy="170942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在性能方面，计划将性能压测场景扩展至200并发，进一步挖掘系统性能瓶颈，优化系统架构和资源配置，提升平台在高并发场景下的处理能力。</a:t>
            </a:r>
            <a:endParaRPr lang="en-US" sz="1600" dirty="0"/>
          </a:p>
        </p:txBody>
      </p:sp>
      <p:sp>
        <p:nvSpPr>
          <p:cNvPr id="22" name="Text 14"/>
          <p:cNvSpPr/>
          <p:nvPr/>
        </p:nvSpPr>
        <p:spPr>
          <a:xfrm>
            <a:off x="7409180" y="4133215"/>
            <a:ext cx="3771900" cy="349250"/>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混沌工程引入</a:t>
            </a:r>
            <a:endParaRPr lang="en-US" sz="1600" dirty="0"/>
          </a:p>
        </p:txBody>
      </p:sp>
      <p:sp>
        <p:nvSpPr>
          <p:cNvPr id="23" name="Text 15"/>
          <p:cNvSpPr/>
          <p:nvPr/>
        </p:nvSpPr>
        <p:spPr>
          <a:xfrm>
            <a:off x="6835775" y="4639310"/>
            <a:ext cx="4496435" cy="180530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引入混沌工程对第三方模型异常降级进行演练，模拟真实环境下的故障场景，提高系统的容错能力和稳定性，确保平台在面对突发情况时仍能稳定运行，为用户提供不间断的服务。</a:t>
            </a:r>
            <a:endParaRPr lang="en-US" sz="1600"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srcRect t="104" b="104"/>
          <a:stretch/>
        </p:blipFill>
        <p:spPr>
          <a:xfrm>
            <a:off x="0" y="2540"/>
            <a:ext cx="12192000" cy="6855460"/>
          </a:xfrm>
          <a:prstGeom prst="rect">
            <a:avLst/>
          </a:prstGeom>
        </p:spPr>
      </p:pic>
      <p:sp>
        <p:nvSpPr>
          <p:cNvPr id="3" name="Shape 0"/>
          <p:cNvSpPr/>
          <p:nvPr/>
        </p:nvSpPr>
        <p:spPr>
          <a:xfrm>
            <a:off x="419100" y="2440940"/>
            <a:ext cx="7735570" cy="1804670"/>
          </a:xfrm>
          <a:prstGeom prst="rect">
            <a:avLst/>
          </a:prstGeom>
          <a:gradFill flip="none" rotWithShape="1">
            <a:gsLst>
              <a:gs pos="0">
                <a:srgbClr val="FFFFFF">
                  <a:alpha val="46000"/>
                </a:srgbClr>
              </a:gs>
              <a:gs pos="30000">
                <a:srgbClr val="F9FBFD">
                  <a:alpha val="69000"/>
                </a:srgbClr>
              </a:gs>
              <a:gs pos="82000">
                <a:srgbClr val="FFFFFF">
                  <a:alpha val="0"/>
                </a:srgbClr>
              </a:gs>
              <a:gs pos="100000">
                <a:srgbClr val="FFFFFF">
                  <a:alpha val="0"/>
                </a:srgbClr>
              </a:gs>
            </a:gsLst>
            <a:lin ang="0" scaled="1"/>
          </a:gradFill>
          <a:ln/>
        </p:spPr>
      </p:sp>
      <p:sp>
        <p:nvSpPr>
          <p:cNvPr id="4" name="Text 1"/>
          <p:cNvSpPr/>
          <p:nvPr/>
        </p:nvSpPr>
        <p:spPr>
          <a:xfrm>
            <a:off x="419100" y="2440940"/>
            <a:ext cx="7735570" cy="180467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26745" y="3177540"/>
            <a:ext cx="11033760" cy="893445"/>
          </a:xfrm>
          <a:prstGeom prst="rect">
            <a:avLst/>
          </a:prstGeom>
          <a:solidFill>
            <a:srgbClr val="000000">
              <a:alpha val="0"/>
            </a:srgbClr>
          </a:solidFill>
          <a:ln/>
        </p:spPr>
      </p:sp>
      <p:sp>
        <p:nvSpPr>
          <p:cNvPr id="6" name="Text 3"/>
          <p:cNvSpPr/>
          <p:nvPr/>
        </p:nvSpPr>
        <p:spPr>
          <a:xfrm>
            <a:off x="626745" y="3177540"/>
            <a:ext cx="11033760" cy="893445"/>
          </a:xfrm>
          <a:prstGeom prst="rect">
            <a:avLst/>
          </a:prstGeom>
          <a:noFill/>
          <a:ln/>
        </p:spPr>
        <p:txBody>
          <a:bodyPr wrap="square" lIns="45720" tIns="91440" rIns="91440" bIns="45720" rtlCol="0" anchor="b"/>
          <a:lstStyle/>
          <a:p>
            <a:pPr>
              <a:lnSpc>
                <a:spcPct val="130000"/>
              </a:lnSpc>
            </a:pPr>
            <a:r>
              <a:rPr lang="en-US" sz="5400" dirty="0">
                <a:solidFill>
                  <a:srgbClr val="000000"/>
                </a:solidFill>
                <a:latin typeface="MiSans" pitchFamily="34" charset="0"/>
                <a:ea typeface="MiSans" pitchFamily="34" charset="-122"/>
                <a:cs typeface="MiSans" pitchFamily="34" charset="-120"/>
              </a:rPr>
              <a:t>感谢您的观看</a:t>
            </a:r>
            <a:endParaRPr lang="en-US" sz="1600" dirty="0"/>
          </a:p>
        </p:txBody>
      </p:sp>
      <p:sp>
        <p:nvSpPr>
          <p:cNvPr id="7" name="Shape 4"/>
          <p:cNvSpPr/>
          <p:nvPr/>
        </p:nvSpPr>
        <p:spPr>
          <a:xfrm>
            <a:off x="626745" y="2440305"/>
            <a:ext cx="9281795" cy="709295"/>
          </a:xfrm>
          <a:prstGeom prst="rect">
            <a:avLst/>
          </a:prstGeom>
          <a:solidFill>
            <a:srgbClr val="000000">
              <a:alpha val="0"/>
            </a:srgbClr>
          </a:solidFill>
          <a:ln/>
        </p:spPr>
      </p:sp>
      <p:sp>
        <p:nvSpPr>
          <p:cNvPr id="8" name="Text 5"/>
          <p:cNvSpPr/>
          <p:nvPr/>
        </p:nvSpPr>
        <p:spPr>
          <a:xfrm>
            <a:off x="626745" y="2440305"/>
            <a:ext cx="9281795" cy="709295"/>
          </a:xfrm>
          <a:prstGeom prst="rect">
            <a:avLst/>
          </a:prstGeom>
          <a:noFill/>
          <a:ln/>
        </p:spPr>
        <p:txBody>
          <a:bodyPr wrap="square" lIns="45720" tIns="91440" rIns="91440" bIns="45720" rtlCol="0" anchor="b"/>
          <a:lstStyle/>
          <a:p>
            <a:pPr>
              <a:lnSpc>
                <a:spcPct val="130000"/>
              </a:lnSpc>
            </a:pPr>
            <a:r>
              <a:rPr lang="en-US" sz="3200" dirty="0">
                <a:solidFill>
                  <a:srgbClr val="0439E1"/>
                </a:solidFill>
                <a:latin typeface="MiSans" pitchFamily="34" charset="0"/>
                <a:ea typeface="MiSans" pitchFamily="34" charset="-122"/>
                <a:cs typeface="MiSans" pitchFamily="34" charset="-120"/>
              </a:rPr>
              <a:t>THANK YOU FOR READING！</a:t>
            </a:r>
            <a:endParaRPr lang="en-US" sz="1600" dirty="0"/>
          </a:p>
        </p:txBody>
      </p:sp>
      <p:sp>
        <p:nvSpPr>
          <p:cNvPr id="9" name="Shape 6"/>
          <p:cNvSpPr/>
          <p:nvPr/>
        </p:nvSpPr>
        <p:spPr>
          <a:xfrm>
            <a:off x="626745" y="6134418"/>
            <a:ext cx="4345305" cy="331470"/>
          </a:xfrm>
          <a:prstGeom prst="rect">
            <a:avLst/>
          </a:prstGeom>
          <a:solidFill>
            <a:srgbClr val="000000">
              <a:alpha val="0"/>
            </a:srgbClr>
          </a:solidFill>
          <a:ln/>
        </p:spPr>
      </p:sp>
      <p:sp>
        <p:nvSpPr>
          <p:cNvPr id="10" name="Text 7"/>
          <p:cNvSpPr/>
          <p:nvPr/>
        </p:nvSpPr>
        <p:spPr>
          <a:xfrm>
            <a:off x="626745" y="6134418"/>
            <a:ext cx="4345305" cy="331470"/>
          </a:xfrm>
          <a:prstGeom prst="rect">
            <a:avLst/>
          </a:prstGeom>
          <a:noFill/>
          <a:ln/>
        </p:spPr>
        <p:txBody>
          <a:bodyPr wrap="square" lIns="45720" tIns="91440" rIns="91440" bIns="45720" rtlCol="0" anchor="t"/>
          <a:lstStyle/>
          <a:p>
            <a:pPr>
              <a:lnSpc>
                <a:spcPct val="90000"/>
              </a:lnSpc>
            </a:pPr>
            <a:r>
              <a:rPr lang="en-US" sz="1600" dirty="0">
                <a:solidFill>
                  <a:srgbClr val="000000"/>
                </a:solidFill>
                <a:latin typeface="MiSans" pitchFamily="34" charset="0"/>
                <a:ea typeface="MiSans" pitchFamily="34" charset="-122"/>
                <a:cs typeface="MiSans" pitchFamily="34" charset="-120"/>
              </a:rPr>
              <a:t>汇报人：Kimi AI</a:t>
            </a:r>
            <a:endParaRPr lang="en-US" sz="1600" dirty="0"/>
          </a:p>
        </p:txBody>
      </p:sp>
      <p:sp>
        <p:nvSpPr>
          <p:cNvPr id="11" name="Text 8"/>
          <p:cNvSpPr/>
          <p:nvPr/>
        </p:nvSpPr>
        <p:spPr>
          <a:xfrm>
            <a:off x="7240270" y="6099810"/>
            <a:ext cx="3091815"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汇报日期：2025/05/05</a:t>
            </a:r>
            <a:endParaRPr lang="en-US" sz="1600" dirty="0"/>
          </a:p>
        </p:txBody>
      </p:sp>
      <p:sp>
        <p:nvSpPr>
          <p:cNvPr id="12" name="Shape 9"/>
          <p:cNvSpPr/>
          <p:nvPr/>
        </p:nvSpPr>
        <p:spPr>
          <a:xfrm>
            <a:off x="11381644" y="559691"/>
            <a:ext cx="209306" cy="42231"/>
          </a:xfrm>
          <a:prstGeom prst="rect">
            <a:avLst/>
          </a:prstGeom>
          <a:solidFill>
            <a:srgbClr val="000000"/>
          </a:solidFill>
          <a:ln w="19050">
            <a:solidFill>
              <a:srgbClr val="000000"/>
            </a:solidFill>
            <a:prstDash val="solid"/>
          </a:ln>
        </p:spPr>
      </p:sp>
      <p:sp>
        <p:nvSpPr>
          <p:cNvPr id="13" name="Text 10"/>
          <p:cNvSpPr/>
          <p:nvPr/>
        </p:nvSpPr>
        <p:spPr>
          <a:xfrm>
            <a:off x="11381644" y="55969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1381644" y="656665"/>
            <a:ext cx="209306" cy="42231"/>
          </a:xfrm>
          <a:prstGeom prst="rect">
            <a:avLst/>
          </a:prstGeom>
          <a:solidFill>
            <a:srgbClr val="000000"/>
          </a:solidFill>
          <a:ln w="19050">
            <a:solidFill>
              <a:srgbClr val="000000"/>
            </a:solidFill>
            <a:prstDash val="solid"/>
          </a:ln>
        </p:spPr>
      </p:sp>
      <p:sp>
        <p:nvSpPr>
          <p:cNvPr id="15" name="Text 12"/>
          <p:cNvSpPr/>
          <p:nvPr/>
        </p:nvSpPr>
        <p:spPr>
          <a:xfrm>
            <a:off x="11381644" y="65666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11381644" y="753639"/>
            <a:ext cx="209306" cy="42231"/>
          </a:xfrm>
          <a:prstGeom prst="rect">
            <a:avLst/>
          </a:prstGeom>
          <a:solidFill>
            <a:srgbClr val="000000"/>
          </a:solidFill>
          <a:ln w="19050">
            <a:solidFill>
              <a:srgbClr val="000000"/>
            </a:solidFill>
            <a:prstDash val="solid"/>
          </a:ln>
        </p:spPr>
      </p:sp>
      <p:sp>
        <p:nvSpPr>
          <p:cNvPr id="17" name="Text 14"/>
          <p:cNvSpPr/>
          <p:nvPr/>
        </p:nvSpPr>
        <p:spPr>
          <a:xfrm>
            <a:off x="11381644" y="75363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sp>
      <p:pic>
        <p:nvPicPr>
          <p:cNvPr id="19" name="Image 1" descr="https://kimi-img.moonshot.cn/pub/slides/slides_tmpl/image/25-10-09-16:35:24-d3jn7j0s8jdo4os5diug.jpg"/>
          <p:cNvPicPr>
            <a:picLocks noChangeAspect="1"/>
          </p:cNvPicPr>
          <p:nvPr/>
        </p:nvPicPr>
        <p:blipFill>
          <a:blip r:embed="rId5"/>
          <a:stretch>
            <a:fillRect/>
          </a:stretch>
        </p:blipFill>
        <p:spPr>
          <a:xfrm rot="5400000">
            <a:off x="10291445" y="5408930"/>
            <a:ext cx="2170430" cy="728980"/>
          </a:xfrm>
          <a:prstGeom prst="rect">
            <a:avLst/>
          </a:prstGeom>
        </p:spPr>
      </p:pic>
      <p:pic>
        <p:nvPicPr>
          <p:cNvPr id="20"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21"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01</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a:solidFill>
                  <a:srgbClr val="0D0D0D"/>
                </a:solidFill>
                <a:latin typeface="MiSans" pitchFamily="34" charset="0"/>
                <a:ea typeface="MiSans" pitchFamily="34" charset="-122"/>
                <a:cs typeface="MiSans" pitchFamily="34" charset="-120"/>
              </a:rPr>
              <a:t>项目与测试总览</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rcRect l="4" t="11111" r="18329"/>
          <a:stretch/>
        </p:blipFill>
        <p:spPr>
          <a:xfrm flipH="1" flipV="1">
            <a:off x="0" y="0"/>
            <a:ext cx="12191365" cy="6858000"/>
          </a:xfrm>
          <a:prstGeom prst="rect">
            <a:avLst/>
          </a:prstGeom>
        </p:spPr>
      </p:pic>
      <p:sp>
        <p:nvSpPr>
          <p:cNvPr id="3" name="Text 0"/>
          <p:cNvSpPr/>
          <p:nvPr/>
        </p:nvSpPr>
        <p:spPr>
          <a:xfrm>
            <a:off x="1016000" y="81280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项目概述与测试主题</a:t>
            </a:r>
            <a:endParaRPr lang="en-US" sz="1600" dirty="0"/>
          </a:p>
        </p:txBody>
      </p:sp>
      <p:sp>
        <p:nvSpPr>
          <p:cNvPr id="4"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5" name="Shape 2"/>
          <p:cNvSpPr/>
          <p:nvPr/>
        </p:nvSpPr>
        <p:spPr>
          <a:xfrm>
            <a:off x="11490960" y="6078220"/>
            <a:ext cx="209550" cy="42238"/>
          </a:xfrm>
          <a:prstGeom prst="rect">
            <a:avLst/>
          </a:prstGeom>
          <a:solidFill>
            <a:srgbClr val="000000"/>
          </a:solidFill>
          <a:ln w="19050">
            <a:solidFill>
              <a:srgbClr val="000000"/>
            </a:solidFill>
            <a:prstDash val="solid"/>
          </a:ln>
        </p:spPr>
      </p:sp>
      <p:sp>
        <p:nvSpPr>
          <p:cNvPr id="6" name="Text 3"/>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490960" y="6175211"/>
            <a:ext cx="209550" cy="42238"/>
          </a:xfrm>
          <a:prstGeom prst="rect">
            <a:avLst/>
          </a:prstGeom>
          <a:solidFill>
            <a:srgbClr val="000000"/>
          </a:solidFill>
          <a:ln w="19050">
            <a:solidFill>
              <a:srgbClr val="000000"/>
            </a:solidFill>
            <a:prstDash val="solid"/>
          </a:ln>
        </p:spPr>
      </p:sp>
      <p:sp>
        <p:nvSpPr>
          <p:cNvPr id="8" name="Text 5"/>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90960" y="6272202"/>
            <a:ext cx="209550" cy="42238"/>
          </a:xfrm>
          <a:prstGeom prst="rect">
            <a:avLst/>
          </a:prstGeom>
          <a:solidFill>
            <a:srgbClr val="000000"/>
          </a:solidFill>
          <a:ln w="19050">
            <a:solidFill>
              <a:srgbClr val="000000"/>
            </a:solidFill>
            <a:prstDash val="solid"/>
          </a:ln>
        </p:spPr>
      </p:sp>
      <p:sp>
        <p:nvSpPr>
          <p:cNvPr id="10" name="Text 7"/>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10-09-16:35:24-d3jn7j0s8jdo4os5div0.png"/>
          <p:cNvPicPr>
            <a:picLocks noChangeAspect="1"/>
          </p:cNvPicPr>
          <p:nvPr/>
        </p:nvPicPr>
        <p:blipFill>
          <a:blip r:embed="rId5">
            <a:alphaModFix amt="40000"/>
          </a:blip>
          <a:stretch>
            <a:fillRect/>
          </a:stretch>
        </p:blipFill>
        <p:spPr>
          <a:xfrm flipV="1">
            <a:off x="882650" y="669290"/>
            <a:ext cx="762000" cy="76200"/>
          </a:xfrm>
          <a:prstGeom prst="rect">
            <a:avLst/>
          </a:prstGeom>
        </p:spPr>
      </p:pic>
      <p:pic>
        <p:nvPicPr>
          <p:cNvPr id="12" name="Image 2" descr="https://kimi-img.moonshot.cn/pub/slides/slides_tmpl/image/25-10-09-16:35:24-d3jn7j0s8jdo4os5div0.png"/>
          <p:cNvPicPr>
            <a:picLocks noChangeAspect="1"/>
          </p:cNvPicPr>
          <p:nvPr/>
        </p:nvPicPr>
        <p:blipFill>
          <a:blip r:embed="rId5">
            <a:alphaModFix amt="40000"/>
          </a:blip>
          <a:stretch>
            <a:fillRect/>
          </a:stretch>
        </p:blipFill>
        <p:spPr>
          <a:xfrm flipV="1">
            <a:off x="882650" y="800100"/>
            <a:ext cx="762000" cy="76200"/>
          </a:xfrm>
          <a:prstGeom prst="rect">
            <a:avLst/>
          </a:prstGeom>
        </p:spPr>
      </p:pic>
      <p:pic>
        <p:nvPicPr>
          <p:cNvPr id="13" name="Image 3" descr="https://kimi-img.moonshot.cn/pub/slides/slides_tmpl/image/25-10-09-16:35:24-d3jn7j0s8jdo4os5dj0g.png"/>
          <p:cNvPicPr>
            <a:picLocks noChangeAspect="1"/>
          </p:cNvPicPr>
          <p:nvPr/>
        </p:nvPicPr>
        <p:blipFill>
          <a:blip r:embed="rId6"/>
          <a:stretch>
            <a:fillRect/>
          </a:stretch>
        </p:blipFill>
        <p:spPr>
          <a:xfrm>
            <a:off x="8729980" y="1235075"/>
            <a:ext cx="2939415" cy="131445"/>
          </a:xfrm>
          <a:prstGeom prst="rect">
            <a:avLst/>
          </a:prstGeom>
        </p:spPr>
      </p:pic>
      <p:sp>
        <p:nvSpPr>
          <p:cNvPr id="14" name="Text 8"/>
          <p:cNvSpPr/>
          <p:nvPr/>
        </p:nvSpPr>
        <p:spPr>
          <a:xfrm>
            <a:off x="1722755" y="1976755"/>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01</a:t>
            </a:r>
            <a:endParaRPr lang="en-US" sz="1600" dirty="0"/>
          </a:p>
        </p:txBody>
      </p:sp>
      <p:sp>
        <p:nvSpPr>
          <p:cNvPr id="15" name="Text 9"/>
          <p:cNvSpPr/>
          <p:nvPr/>
        </p:nvSpPr>
        <p:spPr>
          <a:xfrm>
            <a:off x="2770505" y="1993265"/>
            <a:ext cx="7732395" cy="588010"/>
          </a:xfrm>
          <a:prstGeom prst="rect">
            <a:avLst/>
          </a:prstGeom>
          <a:noFill/>
          <a:ln/>
        </p:spPr>
        <p:txBody>
          <a:bodyPr wrap="square" lIns="0" tIns="0" rIns="0" bIns="0" rtlCol="0" anchor="t"/>
          <a:lstStyle/>
          <a:p>
            <a:pPr>
              <a:lnSpc>
                <a:spcPct val="150000"/>
              </a:lnSpc>
            </a:pPr>
            <a:r>
              <a:rPr lang="en-US" sz="2000" dirty="0">
                <a:solidFill>
                  <a:srgbClr val="0439E1"/>
                </a:solidFill>
                <a:latin typeface="MiSans" pitchFamily="34" charset="0"/>
                <a:ea typeface="MiSans" pitchFamily="34" charset="-122"/>
                <a:cs typeface="MiSans" pitchFamily="34" charset="-120"/>
              </a:rPr>
              <a:t>项目目标</a:t>
            </a:r>
            <a:endParaRPr lang="en-US" sz="1600" dirty="0"/>
          </a:p>
        </p:txBody>
      </p:sp>
      <p:sp>
        <p:nvSpPr>
          <p:cNvPr id="16" name="Text 10"/>
          <p:cNvSpPr/>
          <p:nvPr/>
        </p:nvSpPr>
        <p:spPr>
          <a:xfrm>
            <a:off x="2770505" y="2576195"/>
            <a:ext cx="7731760" cy="13849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多端大模型统一平台旨在为在校大学生提供一站式Web端大模型调用体验，整合多个主流大模型，满足学生在学习、研究中的多样化需求，提升学术效率与创新能力。</a:t>
            </a:r>
            <a:endParaRPr lang="en-US" sz="1600" dirty="0"/>
          </a:p>
        </p:txBody>
      </p:sp>
      <p:sp>
        <p:nvSpPr>
          <p:cNvPr id="17" name="Text 11"/>
          <p:cNvSpPr/>
          <p:nvPr/>
        </p:nvSpPr>
        <p:spPr>
          <a:xfrm>
            <a:off x="1722755" y="4004945"/>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02</a:t>
            </a:r>
            <a:endParaRPr lang="en-US" sz="1600" dirty="0"/>
          </a:p>
        </p:txBody>
      </p:sp>
      <p:sp>
        <p:nvSpPr>
          <p:cNvPr id="18" name="Text 12"/>
          <p:cNvSpPr/>
          <p:nvPr/>
        </p:nvSpPr>
        <p:spPr>
          <a:xfrm>
            <a:off x="2770505" y="4004945"/>
            <a:ext cx="7732395" cy="582930"/>
          </a:xfrm>
          <a:prstGeom prst="rect">
            <a:avLst/>
          </a:prstGeom>
          <a:noFill/>
          <a:ln/>
        </p:spPr>
        <p:txBody>
          <a:bodyPr wrap="square" lIns="0" tIns="0" rIns="0" bIns="0" rtlCol="0" anchor="t"/>
          <a:lstStyle/>
          <a:p>
            <a:pPr>
              <a:lnSpc>
                <a:spcPct val="150000"/>
              </a:lnSpc>
            </a:pPr>
            <a:r>
              <a:rPr lang="en-US" sz="2000" dirty="0">
                <a:solidFill>
                  <a:srgbClr val="0439E1"/>
                </a:solidFill>
                <a:latin typeface="MiSans" pitchFamily="34" charset="0"/>
                <a:ea typeface="MiSans" pitchFamily="34" charset="-122"/>
                <a:cs typeface="MiSans" pitchFamily="34" charset="-120"/>
              </a:rPr>
              <a:t>测试主题</a:t>
            </a:r>
            <a:endParaRPr lang="en-US" sz="1600" dirty="0"/>
          </a:p>
        </p:txBody>
      </p:sp>
      <p:sp>
        <p:nvSpPr>
          <p:cNvPr id="19" name="Text 13"/>
          <p:cNvSpPr/>
          <p:nvPr/>
        </p:nvSpPr>
        <p:spPr>
          <a:xfrm>
            <a:off x="2770505" y="4587875"/>
            <a:ext cx="7731760" cy="147066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本次测试围绕功能、性能、安全三大维度展开，采用单元测试、集成测试、系统测试三级金字塔模型，全面覆盖后端API、前端交互、数据库、第三方模型接口等8大核心模块，确保平台上线后稳定、高效、安全运行。</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7g.png"/>
          <p:cNvPicPr>
            <a:picLocks noChangeAspect="1"/>
          </p:cNvPicPr>
          <p:nvPr/>
        </p:nvPicPr>
        <p:blipFill>
          <a:blip r:embed="rId4">
            <a:alphaModFix amt="40000"/>
          </a:blip>
          <a:srcRect t="12164" b="6895"/>
          <a:stretch/>
        </p:blipFill>
        <p:spPr>
          <a:xfrm>
            <a:off x="1151255" y="0"/>
            <a:ext cx="3615055" cy="6858000"/>
          </a:xfrm>
          <a:prstGeom prst="rect">
            <a:avLst/>
          </a:prstGeom>
        </p:spPr>
      </p:pic>
      <p:sp>
        <p:nvSpPr>
          <p:cNvPr id="3" name="Text 0"/>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测试策略与整体规划</a:t>
            </a:r>
            <a:endParaRPr lang="en-US" sz="1600" dirty="0"/>
          </a:p>
        </p:txBody>
      </p:sp>
      <p:pic>
        <p:nvPicPr>
          <p:cNvPr id="4" name="Image 1" descr="https://kimi-img.moonshot.cn/pub/slides/slides_tmpl/image/25-10-09-16:35:25-d3jn7j8s8jdo4os5dj2g.png"/>
          <p:cNvPicPr>
            <a:picLocks noChangeAspect="1"/>
          </p:cNvPicPr>
          <p:nvPr/>
        </p:nvPicPr>
        <p:blipFill>
          <a:blip r:embed="rId5"/>
          <a:srcRect l="275" r="275"/>
          <a:stretch/>
        </p:blipFill>
        <p:spPr>
          <a:xfrm>
            <a:off x="1458595" y="1642110"/>
            <a:ext cx="688340" cy="691515"/>
          </a:xfrm>
          <a:prstGeom prst="rect">
            <a:avLst/>
          </a:prstGeom>
        </p:spPr>
      </p:pic>
      <p:pic>
        <p:nvPicPr>
          <p:cNvPr id="5" name="Image 2" descr="https://kimi-img.moonshot.cn/pub/slides/slides_tmpl/image/25-10-09-16:35:25-d3jn7j8s8jdo4os5dj2g.png"/>
          <p:cNvPicPr>
            <a:picLocks noChangeAspect="1"/>
          </p:cNvPicPr>
          <p:nvPr/>
        </p:nvPicPr>
        <p:blipFill>
          <a:blip r:embed="rId5"/>
          <a:srcRect l="275" r="275"/>
          <a:stretch/>
        </p:blipFill>
        <p:spPr>
          <a:xfrm>
            <a:off x="849630" y="3331845"/>
            <a:ext cx="688340" cy="691515"/>
          </a:xfrm>
          <a:prstGeom prst="rect">
            <a:avLst/>
          </a:prstGeom>
        </p:spPr>
      </p:pic>
      <p:pic>
        <p:nvPicPr>
          <p:cNvPr id="6" name="Image 3" descr="https://kimi-img.moonshot.cn/pub/slides/slides_tmpl/image/25-10-09-16:35:25-d3jn7j8s8jdo4os5dj2g.png"/>
          <p:cNvPicPr>
            <a:picLocks noChangeAspect="1"/>
          </p:cNvPicPr>
          <p:nvPr/>
        </p:nvPicPr>
        <p:blipFill>
          <a:blip r:embed="rId5"/>
          <a:srcRect l="275" r="275"/>
          <a:stretch/>
        </p:blipFill>
        <p:spPr>
          <a:xfrm>
            <a:off x="1537970" y="5222875"/>
            <a:ext cx="688340" cy="691515"/>
          </a:xfrm>
          <a:prstGeom prst="rect">
            <a:avLst/>
          </a:prstGeom>
        </p:spPr>
      </p:pic>
      <p:sp>
        <p:nvSpPr>
          <p:cNvPr id="7" name="Text 1"/>
          <p:cNvSpPr/>
          <p:nvPr/>
        </p:nvSpPr>
        <p:spPr>
          <a:xfrm>
            <a:off x="1463040" y="173228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2"/>
          <p:cNvSpPr/>
          <p:nvPr/>
        </p:nvSpPr>
        <p:spPr>
          <a:xfrm>
            <a:off x="3521075" y="1721485"/>
            <a:ext cx="6654165" cy="372110"/>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测试金字塔模型</a:t>
            </a:r>
            <a:endParaRPr lang="en-US" sz="1600" dirty="0"/>
          </a:p>
        </p:txBody>
      </p:sp>
      <p:sp>
        <p:nvSpPr>
          <p:cNvPr id="9" name="Text 3"/>
          <p:cNvSpPr/>
          <p:nvPr/>
        </p:nvSpPr>
        <p:spPr>
          <a:xfrm>
            <a:off x="3521075" y="2136140"/>
            <a:ext cx="7795260" cy="14763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依据测试金字塔模型分配资源，单元测试占比70%，聚焦最小可测试单元，确保代码逻辑正确性；集成测试占比20%，验证模块间接口与数据流，保障系统协同工作；系统测试占比10%，模拟完整业务流程，验证系统整体功能与性能。</a:t>
            </a:r>
            <a:endParaRPr lang="en-US" sz="1600" dirty="0"/>
          </a:p>
        </p:txBody>
      </p:sp>
      <p:sp>
        <p:nvSpPr>
          <p:cNvPr id="10" name="Text 4"/>
          <p:cNvSpPr/>
          <p:nvPr/>
        </p:nvSpPr>
        <p:spPr>
          <a:xfrm>
            <a:off x="854710" y="342900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5"/>
          <p:cNvSpPr/>
          <p:nvPr/>
        </p:nvSpPr>
        <p:spPr>
          <a:xfrm>
            <a:off x="2105025" y="3331845"/>
            <a:ext cx="7706360" cy="376555"/>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测试方法结合</a:t>
            </a:r>
            <a:endParaRPr lang="en-US" sz="1600" dirty="0"/>
          </a:p>
        </p:txBody>
      </p:sp>
      <p:sp>
        <p:nvSpPr>
          <p:cNvPr id="12" name="Text 6"/>
          <p:cNvSpPr/>
          <p:nvPr/>
        </p:nvSpPr>
        <p:spPr>
          <a:xfrm>
            <a:off x="2105025" y="3746500"/>
            <a:ext cx="7795260" cy="14763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综合运用黑盒、白盒、灰盒测试方法。黑盒测试基于需求验证输入输出正确性；白盒测试基于代码结构深入验证内部逻辑；灰盒测试结合两者优势，主要用于集成测试阶段，确保模块间交互无误。</a:t>
            </a:r>
            <a:endParaRPr lang="en-US" sz="1600" dirty="0"/>
          </a:p>
        </p:txBody>
      </p:sp>
      <p:sp>
        <p:nvSpPr>
          <p:cNvPr id="13" name="Text 7"/>
          <p:cNvSpPr/>
          <p:nvPr/>
        </p:nvSpPr>
        <p:spPr>
          <a:xfrm>
            <a:off x="1543685" y="532574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4" name="Text 8"/>
          <p:cNvSpPr/>
          <p:nvPr/>
        </p:nvSpPr>
        <p:spPr>
          <a:xfrm>
            <a:off x="3408045" y="4942205"/>
            <a:ext cx="6570345" cy="334010"/>
          </a:xfrm>
          <a:prstGeom prst="rect">
            <a:avLst/>
          </a:prstGeom>
          <a:noFill/>
          <a:ln/>
        </p:spPr>
        <p:txBody>
          <a:bodyPr wrap="square" lIns="0" tIns="0" rIns="0" bIns="0" rtlCol="0" anchor="t"/>
          <a:lstStyle/>
          <a:p>
            <a:pPr>
              <a:lnSpc>
                <a:spcPct val="100000"/>
              </a:lnSpc>
            </a:pPr>
            <a:r>
              <a:rPr lang="en-US" sz="2000" dirty="0">
                <a:solidFill>
                  <a:srgbClr val="0439E1"/>
                </a:solidFill>
                <a:latin typeface="MiSans" pitchFamily="34" charset="0"/>
                <a:ea typeface="MiSans" pitchFamily="34" charset="-122"/>
                <a:cs typeface="MiSans" pitchFamily="34" charset="-120"/>
              </a:rPr>
              <a:t>测试覆盖目标</a:t>
            </a:r>
            <a:endParaRPr lang="en-US" sz="1600" dirty="0"/>
          </a:p>
        </p:txBody>
      </p:sp>
      <p:sp>
        <p:nvSpPr>
          <p:cNvPr id="15" name="Text 9"/>
          <p:cNvSpPr/>
          <p:nvPr/>
        </p:nvSpPr>
        <p:spPr>
          <a:xfrm>
            <a:off x="3408045" y="5356860"/>
            <a:ext cx="7794625" cy="14763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测试覆盖目标明确，涵盖8大核心程序模块，从功能完整性到性能稳定性，从安全性到兼容性，全方位验证系统质量，力求达到GB/T 25000.51-2016质量标准，为用户提供优质服务。</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02</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a:solidFill>
                  <a:srgbClr val="0D0D0D"/>
                </a:solidFill>
                <a:latin typeface="MiSans" pitchFamily="34" charset="0"/>
                <a:ea typeface="MiSans" pitchFamily="34" charset="-122"/>
                <a:cs typeface="MiSans" pitchFamily="34" charset="-120"/>
              </a:rPr>
              <a:t>单元测试深度剖析</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4-d3jn7j0s8jdo4os5diug.jpg"/>
          <p:cNvPicPr>
            <a:picLocks noChangeAspect="1"/>
          </p:cNvPicPr>
          <p:nvPr/>
        </p:nvPicPr>
        <p:blipFill>
          <a:blip r:embed="rId4"/>
          <a:srcRect l="39072" r="39072"/>
          <a:stretch/>
        </p:blipFill>
        <p:spPr>
          <a:xfrm>
            <a:off x="9038590" y="2217420"/>
            <a:ext cx="2792095" cy="4151630"/>
          </a:xfrm>
          <a:prstGeom prst="rect">
            <a:avLst/>
          </a:prstGeom>
        </p:spPr>
      </p:pic>
      <p:pic>
        <p:nvPicPr>
          <p:cNvPr id="3" name="Image 1" descr="https://kimi-img.moonshot.cn/pub/slides/slides_tmpl/image/25-10-09-16:35:24-d3jn7j0s8jdo4os5divg.jpg"/>
          <p:cNvPicPr>
            <a:picLocks noChangeAspect="1"/>
          </p:cNvPicPr>
          <p:nvPr/>
        </p:nvPicPr>
        <p:blipFill>
          <a:blip r:embed="rId5"/>
          <a:srcRect l="41052" r="41052"/>
          <a:stretch/>
        </p:blipFill>
        <p:spPr>
          <a:xfrm>
            <a:off x="6208395" y="1775460"/>
            <a:ext cx="2792095" cy="4151630"/>
          </a:xfrm>
          <a:prstGeom prst="rect">
            <a:avLst/>
          </a:prstGeom>
        </p:spPr>
      </p:pic>
      <p:pic>
        <p:nvPicPr>
          <p:cNvPr id="4" name="Image 2" descr="https://kimi-img.moonshot.cn/pub/slides/slides_tmpl/image/25-10-09-16:35:24-d3jn7j0s8jdo4os5diug.jpg"/>
          <p:cNvPicPr>
            <a:picLocks noChangeAspect="1"/>
          </p:cNvPicPr>
          <p:nvPr/>
        </p:nvPicPr>
        <p:blipFill>
          <a:blip r:embed="rId4"/>
          <a:srcRect l="39072" r="39072"/>
          <a:stretch/>
        </p:blipFill>
        <p:spPr>
          <a:xfrm>
            <a:off x="3331210" y="2214245"/>
            <a:ext cx="2792095" cy="4151630"/>
          </a:xfrm>
          <a:prstGeom prst="rect">
            <a:avLst/>
          </a:prstGeom>
        </p:spPr>
      </p:pic>
      <p:pic>
        <p:nvPicPr>
          <p:cNvPr id="5" name="Image 3" descr="https://kimi-img.moonshot.cn/pub/slides/slides_tmpl/image/25-10-09-16:35:24-d3jn7j0s8jdo4os5divg.jpg"/>
          <p:cNvPicPr>
            <a:picLocks noChangeAspect="1"/>
          </p:cNvPicPr>
          <p:nvPr/>
        </p:nvPicPr>
        <p:blipFill>
          <a:blip r:embed="rId5"/>
          <a:srcRect l="41052" r="41052"/>
          <a:stretch/>
        </p:blipFill>
        <p:spPr>
          <a:xfrm>
            <a:off x="459740" y="1775460"/>
            <a:ext cx="2792095" cy="4151630"/>
          </a:xfrm>
          <a:prstGeom prst="rect">
            <a:avLst/>
          </a:prstGeom>
        </p:spPr>
      </p:pic>
      <p:sp>
        <p:nvSpPr>
          <p:cNvPr id="6" name="Text 0"/>
          <p:cNvSpPr/>
          <p:nvPr/>
        </p:nvSpPr>
        <p:spPr>
          <a:xfrm>
            <a:off x="856298" y="535305"/>
            <a:ext cx="1047940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单元测试框架与原则</a:t>
            </a:r>
            <a:endParaRPr lang="en-US" sz="1600" dirty="0"/>
          </a:p>
        </p:txBody>
      </p:sp>
      <p:sp>
        <p:nvSpPr>
          <p:cNvPr id="7" name="Shape 1"/>
          <p:cNvSpPr/>
          <p:nvPr/>
        </p:nvSpPr>
        <p:spPr>
          <a:xfrm>
            <a:off x="443865" y="1605280"/>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sp>
      <p:sp>
        <p:nvSpPr>
          <p:cNvPr id="8" name="Text 2"/>
          <p:cNvSpPr/>
          <p:nvPr/>
        </p:nvSpPr>
        <p:spPr>
          <a:xfrm>
            <a:off x="443865" y="1605280"/>
            <a:ext cx="690245" cy="36957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3"/>
          <p:cNvSpPr/>
          <p:nvPr/>
        </p:nvSpPr>
        <p:spPr>
          <a:xfrm>
            <a:off x="3319780" y="2034540"/>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sp>
      <p:sp>
        <p:nvSpPr>
          <p:cNvPr id="10" name="Text 4"/>
          <p:cNvSpPr/>
          <p:nvPr/>
        </p:nvSpPr>
        <p:spPr>
          <a:xfrm>
            <a:off x="3319780" y="2034540"/>
            <a:ext cx="690245" cy="36957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5"/>
          <p:cNvSpPr/>
          <p:nvPr/>
        </p:nvSpPr>
        <p:spPr>
          <a:xfrm>
            <a:off x="6208395" y="1605280"/>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sp>
      <p:sp>
        <p:nvSpPr>
          <p:cNvPr id="12" name="Text 6"/>
          <p:cNvSpPr/>
          <p:nvPr/>
        </p:nvSpPr>
        <p:spPr>
          <a:xfrm>
            <a:off x="6208395" y="1605280"/>
            <a:ext cx="690245" cy="36957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7"/>
          <p:cNvSpPr/>
          <p:nvPr/>
        </p:nvSpPr>
        <p:spPr>
          <a:xfrm>
            <a:off x="9024620" y="2079625"/>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sp>
      <p:sp>
        <p:nvSpPr>
          <p:cNvPr id="14" name="Text 8"/>
          <p:cNvSpPr/>
          <p:nvPr/>
        </p:nvSpPr>
        <p:spPr>
          <a:xfrm>
            <a:off x="9024620" y="2079625"/>
            <a:ext cx="690245" cy="369570"/>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9"/>
          <p:cNvSpPr/>
          <p:nvPr/>
        </p:nvSpPr>
        <p:spPr>
          <a:xfrm>
            <a:off x="576149" y="498250"/>
            <a:ext cx="209306" cy="42231"/>
          </a:xfrm>
          <a:prstGeom prst="rect">
            <a:avLst/>
          </a:prstGeom>
          <a:solidFill>
            <a:srgbClr val="92ABDF"/>
          </a:solidFill>
          <a:ln w="12700">
            <a:solidFill>
              <a:srgbClr val="92ABDF"/>
            </a:solidFill>
            <a:prstDash val="solid"/>
          </a:ln>
        </p:spPr>
      </p:sp>
      <p:sp>
        <p:nvSpPr>
          <p:cNvPr id="16" name="Text 10"/>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1"/>
          <p:cNvSpPr/>
          <p:nvPr/>
        </p:nvSpPr>
        <p:spPr>
          <a:xfrm>
            <a:off x="576149" y="595224"/>
            <a:ext cx="209306" cy="42231"/>
          </a:xfrm>
          <a:prstGeom prst="rect">
            <a:avLst/>
          </a:prstGeom>
          <a:solidFill>
            <a:srgbClr val="92ABDF"/>
          </a:solidFill>
          <a:ln w="12700">
            <a:solidFill>
              <a:srgbClr val="92ABDF"/>
            </a:solidFill>
            <a:prstDash val="solid"/>
          </a:ln>
        </p:spPr>
      </p:sp>
      <p:sp>
        <p:nvSpPr>
          <p:cNvPr id="18" name="Text 12"/>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3"/>
          <p:cNvSpPr/>
          <p:nvPr/>
        </p:nvSpPr>
        <p:spPr>
          <a:xfrm>
            <a:off x="576149" y="692198"/>
            <a:ext cx="209306" cy="42231"/>
          </a:xfrm>
          <a:prstGeom prst="rect">
            <a:avLst/>
          </a:prstGeom>
          <a:solidFill>
            <a:srgbClr val="92ABDF"/>
          </a:solidFill>
          <a:ln w="12700">
            <a:solidFill>
              <a:srgbClr val="92ABDF"/>
            </a:solidFill>
            <a:prstDash val="solid"/>
          </a:ln>
        </p:spPr>
      </p:sp>
      <p:sp>
        <p:nvSpPr>
          <p:cNvPr id="20" name="Text 14"/>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 4" descr="https://kimi-img.moonshot.cn/pub/slides/slides_tmpl/image/25-10-09-16:35:24-d3jn7j0s8jdo4os5div0.png"/>
          <p:cNvPicPr>
            <a:picLocks noChangeAspect="1"/>
          </p:cNvPicPr>
          <p:nvPr/>
        </p:nvPicPr>
        <p:blipFill>
          <a:blip r:embed="rId6">
            <a:alphaModFix amt="40000"/>
          </a:blip>
          <a:stretch>
            <a:fillRect/>
          </a:stretch>
        </p:blipFill>
        <p:spPr>
          <a:xfrm flipV="1">
            <a:off x="10751820" y="428625"/>
            <a:ext cx="762000" cy="76200"/>
          </a:xfrm>
          <a:prstGeom prst="rect">
            <a:avLst/>
          </a:prstGeom>
        </p:spPr>
      </p:pic>
      <p:pic>
        <p:nvPicPr>
          <p:cNvPr id="22" name="Image 5" descr="https://kimi-img.moonshot.cn/pub/slides/slides_tmpl/image/25-10-09-16:35:24-d3jn7j0s8jdo4os5div0.png"/>
          <p:cNvPicPr>
            <a:picLocks noChangeAspect="1"/>
          </p:cNvPicPr>
          <p:nvPr/>
        </p:nvPicPr>
        <p:blipFill>
          <a:blip r:embed="rId6">
            <a:alphaModFix amt="40000"/>
          </a:blip>
          <a:stretch>
            <a:fillRect/>
          </a:stretch>
        </p:blipFill>
        <p:spPr>
          <a:xfrm flipV="1">
            <a:off x="10751820" y="559435"/>
            <a:ext cx="762000" cy="76200"/>
          </a:xfrm>
          <a:prstGeom prst="rect">
            <a:avLst/>
          </a:prstGeom>
        </p:spPr>
      </p:pic>
      <p:sp>
        <p:nvSpPr>
          <p:cNvPr id="23" name="Text 15"/>
          <p:cNvSpPr/>
          <p:nvPr/>
        </p:nvSpPr>
        <p:spPr>
          <a:xfrm>
            <a:off x="445135" y="1560195"/>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24" name="Text 16"/>
          <p:cNvSpPr/>
          <p:nvPr/>
        </p:nvSpPr>
        <p:spPr>
          <a:xfrm>
            <a:off x="582295" y="2214245"/>
            <a:ext cx="247713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测试工具选择</a:t>
            </a:r>
            <a:endParaRPr lang="en-US" sz="1600" dirty="0"/>
          </a:p>
        </p:txBody>
      </p:sp>
      <p:sp>
        <p:nvSpPr>
          <p:cNvPr id="25" name="Text 17"/>
          <p:cNvSpPr/>
          <p:nvPr/>
        </p:nvSpPr>
        <p:spPr>
          <a:xfrm>
            <a:off x="611505" y="2829560"/>
            <a:ext cx="2461895" cy="303466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后端采用pytest搭配SQLite内存库进行单元测试，前端则选用Vitest结合@testing-library/react，为代码质量提供有力保障，确保测试过程高效、准确。</a:t>
            </a:r>
            <a:endParaRPr lang="en-US" sz="1600" dirty="0"/>
          </a:p>
        </p:txBody>
      </p:sp>
      <p:sp>
        <p:nvSpPr>
          <p:cNvPr id="26" name="Text 18"/>
          <p:cNvSpPr/>
          <p:nvPr/>
        </p:nvSpPr>
        <p:spPr>
          <a:xfrm>
            <a:off x="3321050" y="1989455"/>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27" name="Text 19"/>
          <p:cNvSpPr/>
          <p:nvPr/>
        </p:nvSpPr>
        <p:spPr>
          <a:xfrm>
            <a:off x="3442970" y="2655570"/>
            <a:ext cx="2515235" cy="70104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覆盖率要求</a:t>
            </a:r>
            <a:endParaRPr lang="en-US" sz="1600" dirty="0"/>
          </a:p>
        </p:txBody>
      </p:sp>
      <p:sp>
        <p:nvSpPr>
          <p:cNvPr id="28" name="Text 20"/>
          <p:cNvSpPr/>
          <p:nvPr/>
        </p:nvSpPr>
        <p:spPr>
          <a:xfrm>
            <a:off x="3510280" y="3270885"/>
            <a:ext cx="2461895" cy="3034665"/>
          </a:xfrm>
          <a:prstGeom prst="rect">
            <a:avLst/>
          </a:prstGeom>
          <a:noFill/>
          <a:ln/>
        </p:spPr>
        <p:txBody>
          <a:bodyPr wrap="square" lIns="0" tIns="0" rIns="0" bIns="0" rtlCol="0" anchor="t"/>
          <a:lstStyle/>
          <a:p>
            <a:pPr algn="just">
              <a:lnSpc>
                <a:spcPct val="150000"/>
              </a:lnSpc>
            </a:pPr>
            <a:r>
              <a:rPr lang="en-US" sz="1400" dirty="0">
                <a:solidFill>
                  <a:srgbClr val="FFFFFF"/>
                </a:solidFill>
                <a:latin typeface="MiSans" pitchFamily="34" charset="0"/>
                <a:ea typeface="MiSans" pitchFamily="34" charset="-122"/>
                <a:cs typeface="MiSans" pitchFamily="34" charset="-120"/>
              </a:rPr>
              <a:t>设定严格的代码覆盖率要求，语句覆盖需达到85%以上，分支覆盖不低于80%，通过高覆盖率确保代码各分支路径均经过充分验证，降低潜在缺陷风险。</a:t>
            </a:r>
            <a:endParaRPr lang="en-US" sz="1600" dirty="0"/>
          </a:p>
        </p:txBody>
      </p:sp>
      <p:sp>
        <p:nvSpPr>
          <p:cNvPr id="29" name="Text 21"/>
          <p:cNvSpPr/>
          <p:nvPr/>
        </p:nvSpPr>
        <p:spPr>
          <a:xfrm>
            <a:off x="6209665" y="1560195"/>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30" name="Text 22"/>
          <p:cNvSpPr/>
          <p:nvPr/>
        </p:nvSpPr>
        <p:spPr>
          <a:xfrm>
            <a:off x="6323330" y="2200910"/>
            <a:ext cx="251523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测试用例设计原则</a:t>
            </a:r>
            <a:endParaRPr lang="en-US" sz="1600" dirty="0"/>
          </a:p>
        </p:txBody>
      </p:sp>
      <p:sp>
        <p:nvSpPr>
          <p:cNvPr id="31" name="Text 23"/>
          <p:cNvSpPr/>
          <p:nvPr/>
        </p:nvSpPr>
        <p:spPr>
          <a:xfrm>
            <a:off x="6390640" y="2816225"/>
            <a:ext cx="2461895" cy="303466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遵循独立、可重复原则设计测试用例，涵盖正向、异常、边界场景，同时结合黑盒与白盒测试方法，全方位验证代码功能与逻辑，提升测试有效性。</a:t>
            </a:r>
            <a:endParaRPr lang="en-US" sz="1600" dirty="0"/>
          </a:p>
        </p:txBody>
      </p:sp>
      <p:sp>
        <p:nvSpPr>
          <p:cNvPr id="32" name="Text 24"/>
          <p:cNvSpPr/>
          <p:nvPr/>
        </p:nvSpPr>
        <p:spPr>
          <a:xfrm>
            <a:off x="9025890" y="2034540"/>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MiSans" pitchFamily="34" charset="0"/>
                <a:ea typeface="MiSans" pitchFamily="34" charset="-122"/>
                <a:cs typeface="MiSans" pitchFamily="34" charset="-120"/>
              </a:rPr>
              <a:t>04</a:t>
            </a:r>
            <a:endParaRPr lang="en-US" sz="1600" dirty="0"/>
          </a:p>
        </p:txBody>
      </p:sp>
      <p:sp>
        <p:nvSpPr>
          <p:cNvPr id="33" name="Text 25"/>
          <p:cNvSpPr/>
          <p:nvPr/>
        </p:nvSpPr>
        <p:spPr>
          <a:xfrm>
            <a:off x="9116695" y="2704465"/>
            <a:ext cx="2515235" cy="701040"/>
          </a:xfrm>
          <a:prstGeom prst="rect">
            <a:avLst/>
          </a:prstGeom>
          <a:noFill/>
          <a:ln/>
        </p:spPr>
        <p:txBody>
          <a:bodyPr wrap="square" lIns="0" tIns="0" rIns="0" bIns="0" rtlCol="0" anchor="t"/>
          <a:lstStyle/>
          <a:p>
            <a:pPr algn="ctr">
              <a:lnSpc>
                <a:spcPct val="100000"/>
              </a:lnSpc>
            </a:pPr>
            <a:r>
              <a:rPr lang="en-US" sz="1800" dirty="0">
                <a:solidFill>
                  <a:srgbClr val="FFFFFF"/>
                </a:solidFill>
                <a:latin typeface="MiSans" pitchFamily="34" charset="0"/>
                <a:ea typeface="MiSans" pitchFamily="34" charset="-122"/>
                <a:cs typeface="MiSans" pitchFamily="34" charset="-120"/>
              </a:rPr>
              <a:t>依赖隔离</a:t>
            </a:r>
            <a:endParaRPr lang="en-US" sz="1600" dirty="0"/>
          </a:p>
        </p:txBody>
      </p:sp>
      <p:sp>
        <p:nvSpPr>
          <p:cNvPr id="34" name="Text 26"/>
          <p:cNvSpPr/>
          <p:nvPr/>
        </p:nvSpPr>
        <p:spPr>
          <a:xfrm>
            <a:off x="9184005" y="3319780"/>
            <a:ext cx="2461895" cy="2985770"/>
          </a:xfrm>
          <a:prstGeom prst="rect">
            <a:avLst/>
          </a:prstGeom>
          <a:noFill/>
          <a:ln/>
        </p:spPr>
        <p:txBody>
          <a:bodyPr wrap="square" lIns="0" tIns="0" rIns="0" bIns="0" rtlCol="0" anchor="t"/>
          <a:lstStyle/>
          <a:p>
            <a:pPr algn="just">
              <a:lnSpc>
                <a:spcPct val="150000"/>
              </a:lnSpc>
            </a:pPr>
            <a:r>
              <a:rPr lang="en-US" sz="1400" dirty="0">
                <a:solidFill>
                  <a:srgbClr val="FFFFFF"/>
                </a:solidFill>
                <a:latin typeface="MiSans" pitchFamily="34" charset="0"/>
                <a:ea typeface="MiSans" pitchFamily="34" charset="-122"/>
                <a:cs typeface="MiSans" pitchFamily="34" charset="-120"/>
              </a:rPr>
              <a:t>利用预置fixtures与mock技术有效隔离外部依赖，使测试环境纯净、可控，一旦测试失败，能够迅速精准定位问题根源，加快修复进度。</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4-d3jn7j0s8jdo4os5divg.jpg"/>
          <p:cNvPicPr>
            <a:picLocks noChangeAspect="1"/>
          </p:cNvPicPr>
          <p:nvPr/>
        </p:nvPicPr>
        <p:blipFill>
          <a:blip r:embed="rId4"/>
          <a:stretch>
            <a:fillRect/>
          </a:stretch>
        </p:blipFill>
        <p:spPr>
          <a:xfrm>
            <a:off x="0" y="3305175"/>
            <a:ext cx="6884670" cy="2221230"/>
          </a:xfrm>
          <a:prstGeom prst="rect">
            <a:avLst/>
          </a:prstGeom>
        </p:spPr>
      </p:pic>
      <p:sp>
        <p:nvSpPr>
          <p:cNvPr id="3" name="Text 0"/>
          <p:cNvSpPr/>
          <p:nvPr/>
        </p:nvSpPr>
        <p:spPr>
          <a:xfrm>
            <a:off x="851535" y="1725930"/>
            <a:ext cx="8137525" cy="822920"/>
          </a:xfrm>
          <a:prstGeom prst="rect">
            <a:avLst/>
          </a:prstGeom>
          <a:noFill/>
          <a:ln/>
        </p:spPr>
        <p:txBody>
          <a:bodyPr wrap="square" lIns="0" tIns="0" rIns="0" bIns="0" rtlCol="0" anchor="t">
            <a:spAutoFit/>
          </a:bodyPr>
          <a:lstStyle/>
          <a:p>
            <a:pPr algn="just">
              <a:lnSpc>
                <a:spcPct val="150000"/>
              </a:lnSpc>
            </a:pPr>
            <a:r>
              <a:rPr lang="en-US" sz="3600" dirty="0">
                <a:solidFill>
                  <a:srgbClr val="0D0D0D"/>
                </a:solidFill>
                <a:latin typeface="MiSans" pitchFamily="34" charset="0"/>
                <a:ea typeface="MiSans" pitchFamily="34" charset="-122"/>
                <a:cs typeface="MiSans" pitchFamily="34" charset="-120"/>
              </a:rPr>
              <a:t>密码加密黑盒验证</a:t>
            </a:r>
            <a:endParaRPr lang="en-US" sz="1600" dirty="0"/>
          </a:p>
        </p:txBody>
      </p:sp>
      <p:sp>
        <p:nvSpPr>
          <p:cNvPr id="4" name="Shape 1"/>
          <p:cNvSpPr/>
          <p:nvPr/>
        </p:nvSpPr>
        <p:spPr>
          <a:xfrm>
            <a:off x="9318625" y="6332855"/>
            <a:ext cx="2063750" cy="0"/>
          </a:xfrm>
          <a:prstGeom prst="straightConnector1">
            <a:avLst/>
          </a:prstGeom>
          <a:noFill/>
          <a:ln w="9525">
            <a:solidFill>
              <a:srgbClr val="000000">
                <a:alpha val="21961"/>
              </a:srgbClr>
            </a:solidFill>
            <a:prstDash val="solid"/>
            <a:headEnd type="none"/>
            <a:tailEnd type="none"/>
          </a:ln>
        </p:spPr>
      </p:sp>
      <p:sp>
        <p:nvSpPr>
          <p:cNvPr id="5" name="Shape 2"/>
          <p:cNvSpPr/>
          <p:nvPr/>
        </p:nvSpPr>
        <p:spPr>
          <a:xfrm>
            <a:off x="11459845" y="6039485"/>
            <a:ext cx="209550" cy="42238"/>
          </a:xfrm>
          <a:prstGeom prst="rect">
            <a:avLst/>
          </a:prstGeom>
          <a:solidFill>
            <a:srgbClr val="000000"/>
          </a:solidFill>
          <a:ln w="19050">
            <a:solidFill>
              <a:srgbClr val="000000"/>
            </a:solidFill>
            <a:prstDash val="solid"/>
          </a:ln>
        </p:spPr>
      </p:sp>
      <p:sp>
        <p:nvSpPr>
          <p:cNvPr id="6" name="Text 3"/>
          <p:cNvSpPr/>
          <p:nvPr/>
        </p:nvSpPr>
        <p:spPr>
          <a:xfrm>
            <a:off x="11459845" y="6039485"/>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459845" y="6136476"/>
            <a:ext cx="209550" cy="42238"/>
          </a:xfrm>
          <a:prstGeom prst="rect">
            <a:avLst/>
          </a:prstGeom>
          <a:solidFill>
            <a:srgbClr val="000000"/>
          </a:solidFill>
          <a:ln w="19050">
            <a:solidFill>
              <a:srgbClr val="000000"/>
            </a:solidFill>
            <a:prstDash val="solid"/>
          </a:ln>
        </p:spPr>
      </p:sp>
      <p:sp>
        <p:nvSpPr>
          <p:cNvPr id="8" name="Text 5"/>
          <p:cNvSpPr/>
          <p:nvPr/>
        </p:nvSpPr>
        <p:spPr>
          <a:xfrm>
            <a:off x="11459845" y="613647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59845" y="6233467"/>
            <a:ext cx="209550" cy="42238"/>
          </a:xfrm>
          <a:prstGeom prst="rect">
            <a:avLst/>
          </a:prstGeom>
          <a:solidFill>
            <a:srgbClr val="000000"/>
          </a:solidFill>
          <a:ln w="19050">
            <a:solidFill>
              <a:srgbClr val="000000"/>
            </a:solidFill>
            <a:prstDash val="solid"/>
          </a:ln>
        </p:spPr>
      </p:sp>
      <p:sp>
        <p:nvSpPr>
          <p:cNvPr id="10" name="Text 7"/>
          <p:cNvSpPr/>
          <p:nvPr/>
        </p:nvSpPr>
        <p:spPr>
          <a:xfrm>
            <a:off x="11459845" y="6233467"/>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10-09-16:35:24-d3jn7j0s8jdo4os5div0.png"/>
          <p:cNvPicPr>
            <a:picLocks noChangeAspect="1"/>
          </p:cNvPicPr>
          <p:nvPr/>
        </p:nvPicPr>
        <p:blipFill>
          <a:blip r:embed="rId5">
            <a:alphaModFix amt="40000"/>
          </a:blip>
          <a:stretch>
            <a:fillRect/>
          </a:stretch>
        </p:blipFill>
        <p:spPr>
          <a:xfrm flipV="1">
            <a:off x="851535" y="630555"/>
            <a:ext cx="762000" cy="76200"/>
          </a:xfrm>
          <a:prstGeom prst="rect">
            <a:avLst/>
          </a:prstGeom>
        </p:spPr>
      </p:pic>
      <p:pic>
        <p:nvPicPr>
          <p:cNvPr id="12" name="Image 2" descr="https://kimi-img.moonshot.cn/pub/slides/slides_tmpl/image/25-10-09-16:35:24-d3jn7j0s8jdo4os5div0.png"/>
          <p:cNvPicPr>
            <a:picLocks noChangeAspect="1"/>
          </p:cNvPicPr>
          <p:nvPr/>
        </p:nvPicPr>
        <p:blipFill>
          <a:blip r:embed="rId5">
            <a:alphaModFix amt="40000"/>
          </a:blip>
          <a:stretch>
            <a:fillRect/>
          </a:stretch>
        </p:blipFill>
        <p:spPr>
          <a:xfrm flipV="1">
            <a:off x="851535" y="761365"/>
            <a:ext cx="762000" cy="76200"/>
          </a:xfrm>
          <a:prstGeom prst="rect">
            <a:avLst/>
          </a:prstGeom>
        </p:spPr>
      </p:pic>
      <p:pic>
        <p:nvPicPr>
          <p:cNvPr id="13" name="Image 3" descr="https://kimi-img.moonshot.cn/pub/slides/slides_tmpl/image/25-10-09-16:35:24-d3jn7j0s8jdo4os5diug.jpg"/>
          <p:cNvPicPr>
            <a:picLocks noChangeAspect="1"/>
          </p:cNvPicPr>
          <p:nvPr/>
        </p:nvPicPr>
        <p:blipFill>
          <a:blip r:embed="rId6"/>
          <a:stretch>
            <a:fillRect/>
          </a:stretch>
        </p:blipFill>
        <p:spPr>
          <a:xfrm rot="5400000">
            <a:off x="8733790" y="2357755"/>
            <a:ext cx="5222875" cy="509905"/>
          </a:xfrm>
          <a:prstGeom prst="rect">
            <a:avLst/>
          </a:prstGeom>
        </p:spPr>
      </p:pic>
      <p:sp>
        <p:nvSpPr>
          <p:cNvPr id="14" name="Text 8"/>
          <p:cNvSpPr/>
          <p:nvPr/>
        </p:nvSpPr>
        <p:spPr>
          <a:xfrm>
            <a:off x="959485" y="3461385"/>
            <a:ext cx="5620385" cy="461010"/>
          </a:xfrm>
          <a:prstGeom prst="rect">
            <a:avLst/>
          </a:prstGeom>
          <a:noFill/>
          <a:ln/>
        </p:spPr>
        <p:txBody>
          <a:bodyPr wrap="square" lIns="0" tIns="0" rIns="0" bIns="0" rtlCol="0" anchor="t"/>
          <a:lstStyle/>
          <a:p>
            <a:pPr algn="just">
              <a:lnSpc>
                <a:spcPct val="150000"/>
              </a:lnSpc>
            </a:pPr>
            <a:r>
              <a:rPr lang="en-US" sz="2000" dirty="0">
                <a:solidFill>
                  <a:srgbClr val="0439E1"/>
                </a:solidFill>
                <a:latin typeface="MiSans" pitchFamily="34" charset="0"/>
                <a:ea typeface="MiSans" pitchFamily="34" charset="-122"/>
                <a:cs typeface="MiSans" pitchFamily="34" charset="-120"/>
              </a:rPr>
              <a:t>测试内容与方法</a:t>
            </a:r>
            <a:endParaRPr lang="en-US" sz="1600" dirty="0"/>
          </a:p>
        </p:txBody>
      </p:sp>
      <p:sp>
        <p:nvSpPr>
          <p:cNvPr id="15" name="Text 9"/>
          <p:cNvSpPr/>
          <p:nvPr/>
        </p:nvSpPr>
        <p:spPr>
          <a:xfrm>
            <a:off x="958850" y="4014470"/>
            <a:ext cx="5621020" cy="173609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选取bcrypt加密函数，从黑盒视角验证其对外契约。通过精心设计的用例，覆盖等价类、边界值与异常输入，确保加密与验证过程在各种合法输入下均能保持一致且安全的行为，为用户数据安全筑牢防线。</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671830" y="753110"/>
            <a:ext cx="1064958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密码盐值白盒验证</a:t>
            </a:r>
            <a:endParaRPr lang="en-US" sz="1600" dirty="0"/>
          </a:p>
        </p:txBody>
      </p:sp>
      <p:sp>
        <p:nvSpPr>
          <p:cNvPr id="3" name="Shape 1"/>
          <p:cNvSpPr/>
          <p:nvPr/>
        </p:nvSpPr>
        <p:spPr>
          <a:xfrm>
            <a:off x="6104891" y="2514139"/>
            <a:ext cx="0" cy="2578100"/>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sp>
      <p:sp>
        <p:nvSpPr>
          <p:cNvPr id="4" name="Shape 2"/>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sp>
      <p:sp>
        <p:nvSpPr>
          <p:cNvPr id="5" name="Shape 3"/>
          <p:cNvSpPr/>
          <p:nvPr/>
        </p:nvSpPr>
        <p:spPr>
          <a:xfrm>
            <a:off x="11490960" y="6078220"/>
            <a:ext cx="209550" cy="42238"/>
          </a:xfrm>
          <a:prstGeom prst="rect">
            <a:avLst/>
          </a:prstGeom>
          <a:solidFill>
            <a:srgbClr val="000000"/>
          </a:solidFill>
          <a:ln w="19050">
            <a:solidFill>
              <a:srgbClr val="000000"/>
            </a:solidFill>
            <a:prstDash val="solid"/>
          </a:ln>
        </p:spPr>
      </p:sp>
      <p:sp>
        <p:nvSpPr>
          <p:cNvPr id="6" name="Text 4"/>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11490960" y="6175211"/>
            <a:ext cx="209550" cy="42238"/>
          </a:xfrm>
          <a:prstGeom prst="rect">
            <a:avLst/>
          </a:prstGeom>
          <a:solidFill>
            <a:srgbClr val="000000"/>
          </a:solidFill>
          <a:ln w="19050">
            <a:solidFill>
              <a:srgbClr val="000000"/>
            </a:solidFill>
            <a:prstDash val="solid"/>
          </a:ln>
        </p:spPr>
      </p:sp>
      <p:sp>
        <p:nvSpPr>
          <p:cNvPr id="8" name="Text 6"/>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1490960" y="6272202"/>
            <a:ext cx="209550" cy="42238"/>
          </a:xfrm>
          <a:prstGeom prst="rect">
            <a:avLst/>
          </a:prstGeom>
          <a:solidFill>
            <a:srgbClr val="000000"/>
          </a:solidFill>
          <a:ln w="19050">
            <a:solidFill>
              <a:srgbClr val="000000"/>
            </a:solidFill>
            <a:prstDash val="solid"/>
          </a:ln>
        </p:spPr>
      </p:sp>
      <p:sp>
        <p:nvSpPr>
          <p:cNvPr id="10" name="Text 8"/>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0" descr="https://kimi-img.moonshot.cn/pub/slides/slides_tmpl/image/25-10-09-16:35:24-d3jn7j0s8jdo4os5div0.png"/>
          <p:cNvPicPr>
            <a:picLocks noChangeAspect="1"/>
          </p:cNvPicPr>
          <p:nvPr/>
        </p:nvPicPr>
        <p:blipFill>
          <a:blip r:embed="rId4">
            <a:alphaModFix amt="40000"/>
          </a:blip>
          <a:stretch>
            <a:fillRect/>
          </a:stretch>
        </p:blipFill>
        <p:spPr>
          <a:xfrm flipV="1">
            <a:off x="882650" y="669290"/>
            <a:ext cx="762000" cy="76200"/>
          </a:xfrm>
          <a:prstGeom prst="rect">
            <a:avLst/>
          </a:prstGeom>
        </p:spPr>
      </p:pic>
      <p:pic>
        <p:nvPicPr>
          <p:cNvPr id="12" name="Image 1" descr="https://kimi-img.moonshot.cn/pub/slides/slides_tmpl/image/25-10-09-16:35:24-d3jn7j0s8jdo4os5div0.png"/>
          <p:cNvPicPr>
            <a:picLocks noChangeAspect="1"/>
          </p:cNvPicPr>
          <p:nvPr/>
        </p:nvPicPr>
        <p:blipFill>
          <a:blip r:embed="rId4">
            <a:alphaModFix amt="40000"/>
          </a:blip>
          <a:stretch>
            <a:fillRect/>
          </a:stretch>
        </p:blipFill>
        <p:spPr>
          <a:xfrm flipV="1">
            <a:off x="882650" y="800100"/>
            <a:ext cx="762000" cy="76200"/>
          </a:xfrm>
          <a:prstGeom prst="rect">
            <a:avLst/>
          </a:prstGeom>
        </p:spPr>
      </p:pic>
      <p:sp>
        <p:nvSpPr>
          <p:cNvPr id="13" name="Text 9"/>
          <p:cNvSpPr/>
          <p:nvPr/>
        </p:nvSpPr>
        <p:spPr>
          <a:xfrm>
            <a:off x="2731770" y="2368550"/>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671830" y="3256280"/>
            <a:ext cx="4998085" cy="38544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测试目标</a:t>
            </a:r>
            <a:endParaRPr lang="en-US" sz="1600" dirty="0"/>
          </a:p>
        </p:txBody>
      </p:sp>
      <p:sp>
        <p:nvSpPr>
          <p:cNvPr id="15" name="Text 11"/>
          <p:cNvSpPr/>
          <p:nvPr/>
        </p:nvSpPr>
        <p:spPr>
          <a:xfrm>
            <a:off x="1129348" y="3678555"/>
            <a:ext cx="4083050" cy="212090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深入bcrypt内部盐值生成逻辑，白盒验证其随机性。确保同一明文在不同加密过程中生成的哈希值各异，同时均能通过验证，有效提升密码存储与验证的安全性，抵御彩虹表攻击。</a:t>
            </a:r>
            <a:endParaRPr lang="en-US" sz="1600" dirty="0"/>
          </a:p>
        </p:txBody>
      </p:sp>
      <p:sp>
        <p:nvSpPr>
          <p:cNvPr id="16" name="Text 12"/>
          <p:cNvSpPr/>
          <p:nvPr/>
        </p:nvSpPr>
        <p:spPr>
          <a:xfrm>
            <a:off x="8599805" y="2368550"/>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02</a:t>
            </a:r>
            <a:endParaRPr lang="en-US" sz="1600" dirty="0"/>
          </a:p>
        </p:txBody>
      </p:sp>
      <p:sp>
        <p:nvSpPr>
          <p:cNvPr id="17" name="Text 13"/>
          <p:cNvSpPr/>
          <p:nvPr/>
        </p:nvSpPr>
        <p:spPr>
          <a:xfrm>
            <a:off x="6539865" y="3256280"/>
            <a:ext cx="4998085" cy="38544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18" name="Text 14"/>
          <p:cNvSpPr/>
          <p:nvPr/>
        </p:nvSpPr>
        <p:spPr>
          <a:xfrm>
            <a:off x="6997383" y="3678555"/>
            <a:ext cx="4083050" cy="212090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设计用例连续调用加密接口，对比生成的哈希值差异，并验证其验证结果始终为true，以此检验盐值随机数发生器在高并发场景下的稳定性和可靠性，保障系统安全运行。</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1038</Words>
  <Application>Microsoft Office PowerPoint</Application>
  <PresentationFormat>宽屏</PresentationFormat>
  <Paragraphs>209</Paragraphs>
  <Slides>27</Slides>
  <Notes>27</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27</vt:i4>
      </vt:variant>
    </vt:vector>
  </HeadingPairs>
  <TitlesOfParts>
    <vt:vector size="30" baseType="lpstr">
      <vt:lpstr>Arial</vt:lpstr>
      <vt:lpstr>MiSans</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多端大模型统一平台测试全景</dc:title>
  <dc:subject>多端大模型统一平台测试全景</dc:subject>
  <dc:creator>Kimi</dc:creator>
  <cp:lastModifiedBy>Feiji Huang</cp:lastModifiedBy>
  <cp:revision>3</cp:revision>
  <dcterms:created xsi:type="dcterms:W3CDTF">2025-12-14T11:06:37Z</dcterms:created>
  <dcterms:modified xsi:type="dcterms:W3CDTF">2025-12-14T13:38:39Z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{"Label":"多端大模型统一平台测试全景","ContentProducer":"001191110108MACG2KBH8F10000","ProduceID":"d4v9gshdurqa7ksmsj90","ReservedCode1":"","ContentPropagator":"001191110108MACG2KBH8F20000","PropagateID":"d4v9gshdurqa7ksmsj90","ReservedCode2":""}</vt:lpwstr>
  </property>
</Properties>
</file>